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82" r:id="rId21"/>
    <p:sldId id="283" r:id="rId22"/>
    <p:sldId id="284"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3B4DB-B0C7-47B8-AF14-525EDBECE1D1}"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CE6"/>
          </a:solidFill>
        </a:fill>
      </a:tcStyle>
    </a:wholeTbl>
    <a:band1H>
      <a:tcStyle>
        <a:tcBdr/>
        <a:fill>
          <a:solidFill>
            <a:srgbClr val="F5D8CA"/>
          </a:solidFill>
        </a:fill>
      </a:tcStyle>
    </a:band1H>
    <a:band2H>
      <a:tcStyle>
        <a:tcBdr/>
      </a:tcStyle>
    </a:band2H>
    <a:band1V>
      <a:tcStyle>
        <a:tcBdr/>
        <a:fill>
          <a:solidFill>
            <a:srgbClr val="F5D8CA"/>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orrespondence_problem"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8" name="Google Shape;178;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Overview of image registration using Spatial Transformer Networks</a:t>
            </a:r>
            <a:endParaRPr lang="en-US"/>
          </a:p>
          <a:p>
            <a:pPr marL="0" lvl="0" indent="0" algn="l" rtl="0">
              <a:spcBef>
                <a:spcPts val="0"/>
              </a:spcBef>
              <a:spcAft>
                <a:spcPts val="0"/>
              </a:spcAft>
              <a:buNone/>
            </a:pPr>
            <a:r>
              <a:rPr lang="en-US"/>
              <a:t>(STNs), with the classical model shown on the left mapping an image pair M, F</a:t>
            </a:r>
            <a:endParaRPr lang="en-US"/>
          </a:p>
          <a:p>
            <a:pPr marL="0" lvl="0" indent="0" algn="l" rtl="0">
              <a:spcBef>
                <a:spcPts val="0"/>
              </a:spcBef>
              <a:spcAft>
                <a:spcPts val="0"/>
              </a:spcAft>
              <a:buNone/>
            </a:pPr>
            <a:r>
              <a:rPr lang="en-US"/>
              <a:t>directly to parameters θ of a spatial transformation (cf. [6, 7]). Our Image-and-</a:t>
            </a:r>
            <a:endParaRPr lang="en-US"/>
          </a:p>
          <a:p>
            <a:pPr marL="0" lvl="0" indent="0" algn="l" rtl="0">
              <a:spcBef>
                <a:spcPts val="0"/>
              </a:spcBef>
              <a:spcAft>
                <a:spcPts val="0"/>
              </a:spcAft>
              <a:buNone/>
            </a:pPr>
            <a:r>
              <a:rPr lang="en-US"/>
              <a:t>Spatial Transformer Networks (ISTNs) introduce a dedicated image transformer</a:t>
            </a:r>
            <a:endParaRPr lang="en-US"/>
          </a:p>
          <a:p>
            <a:pPr marL="0" lvl="0" indent="0" algn="l" rtl="0">
              <a:spcBef>
                <a:spcPts val="0"/>
              </a:spcBef>
              <a:spcAft>
                <a:spcPts val="0"/>
              </a:spcAft>
              <a:buNone/>
            </a:pPr>
            <a:r>
              <a:rPr lang="en-US"/>
              <a:t>network (ITN) to learn to produce image representations M ′, F ′ optimised for</a:t>
            </a:r>
            <a:endParaRPr lang="en-US"/>
          </a:p>
          <a:p>
            <a:pPr marL="0" lvl="0" indent="0" algn="l" rtl="0">
              <a:spcBef>
                <a:spcPts val="0"/>
              </a:spcBef>
              <a:spcAft>
                <a:spcPts val="0"/>
              </a:spcAft>
              <a:buNone/>
            </a:pPr>
            <a:r>
              <a:rPr lang="en-US"/>
              <a:t>the downstream registration task, as well as predicting θ. This gives raise to mul-</a:t>
            </a:r>
            <a:endParaRPr lang="en-US"/>
          </a:p>
          <a:p>
            <a:pPr marL="0" lvl="0" indent="0" algn="l" rtl="0">
              <a:spcBef>
                <a:spcPts val="0"/>
              </a:spcBef>
              <a:spcAft>
                <a:spcPts val="0"/>
              </a:spcAft>
              <a:buNone/>
            </a:pPr>
            <a:r>
              <a:rPr lang="en-US"/>
              <a:t>tiple ways of training ISTNs by combining different loss functions (see Sec 2.2</a:t>
            </a:r>
            <a:endParaRPr lang="en-US"/>
          </a:p>
        </p:txBody>
      </p:sp>
      <p:sp>
        <p:nvSpPr>
          <p:cNvPr id="266" name="Google Shape;266;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2a94b2d8c5a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a94b2d8c5a_0_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 name="Google Shape;284;g2a94b2d8c5a_0_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2a94b2d8c5a_0_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a94b2d8c5a_0_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 name="Google Shape;292;g2a94b2d8c5a_0_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2a94b2d8c5a_0_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a94b2d8c5a_0_2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1" name="Google Shape;301;g2a94b2d8c5a_0_20: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2a94b2d8c5a_0_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a94b2d8c5a_0_3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 name="Google Shape;311;g2a94b2d8c5a_0_36: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9" name="Google Shape;319;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7" name="Google Shape;327;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 name="Google Shape;335;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3" name="Google Shape;343;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panose="020F0502020204030204"/>
              <a:buAutoNum type="arabicPeriod"/>
            </a:pPr>
            <a:r>
              <a:rPr lang="en-US" b="1"/>
              <a:t>Overlaying and Comparing Images:</a:t>
            </a:r>
            <a:r>
              <a:rPr lang="en-US"/>
              <a:t> Aligning images allows for seamless comparison of features, abnormalities, or changes between different perspectives or time points. This is particularly useful in medical imaging, where it facilitates the detection and monitoring of tumors, surgical planning, and tissue analysis.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Creating Panoramas and Orthomosaics:</a:t>
            </a:r>
            <a:r>
              <a:rPr lang="en-US"/>
              <a:t> Image registration is essential for assembling multiple overlapping images into a seamless panorama or orthomosaic, providing a comprehensive view of a scene or area. This is commonly used in drone photography, satellite imagery, and architectural surveys.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Enhancing Data Fusion:</a:t>
            </a:r>
            <a:r>
              <a:rPr lang="en-US"/>
              <a:t> By aligning images from different sources, image registration enables the fusion of data from different modalities, such as medical imaging modalities or remote sensing data, to create a more comprehensive understanding of a subject.</a:t>
            </a:r>
            <a:endParaRPr lang="en-US"/>
          </a:p>
          <a:p>
            <a:pPr marL="0" lvl="0" indent="0" algn="l" rtl="0">
              <a:spcBef>
                <a:spcPts val="0"/>
              </a:spcBef>
              <a:spcAft>
                <a:spcPts val="0"/>
              </a:spcAft>
              <a:buClr>
                <a:schemeClr val="dk1"/>
              </a:buClr>
              <a:buSzPts val="1200"/>
              <a:buFont typeface="Calibri" panose="020F0502020204030204"/>
              <a:buNone/>
            </a:pPr>
            <a:r>
              <a:rPr lang="en-US" b="1"/>
              <a:t>Wiki</a:t>
            </a:r>
            <a:r>
              <a:rPr lang="en-US"/>
              <a:t>: One of the images is referred to as the </a:t>
            </a:r>
            <a:r>
              <a:rPr lang="en-US" i="1"/>
              <a:t>moving</a:t>
            </a:r>
            <a:r>
              <a:rPr lang="en-US"/>
              <a:t> or </a:t>
            </a:r>
            <a:r>
              <a:rPr lang="en-US" i="1"/>
              <a:t>source</a:t>
            </a:r>
            <a:r>
              <a:rPr lang="en-US"/>
              <a:t> and the others are referred to as the </a:t>
            </a:r>
            <a:r>
              <a:rPr lang="en-US" i="1"/>
              <a:t>target</a:t>
            </a:r>
            <a:r>
              <a:rPr lang="en-US"/>
              <a:t>, </a:t>
            </a:r>
            <a:r>
              <a:rPr lang="en-US" i="1"/>
              <a:t>fixed</a:t>
            </a:r>
            <a:r>
              <a:rPr lang="en-US"/>
              <a:t> or </a:t>
            </a:r>
            <a:r>
              <a:rPr lang="en-US" i="1"/>
              <a:t>sensed</a:t>
            </a:r>
            <a:r>
              <a:rPr lang="en-US"/>
              <a:t> images. Image registration involves spatially transforming the source/moving image(s) to align with the target image.</a:t>
            </a:r>
            <a:endParaRPr lang="en-US"/>
          </a:p>
          <a:p>
            <a:pPr marL="0" lvl="0" indent="0" algn="l" rtl="0">
              <a:spcBef>
                <a:spcPts val="0"/>
              </a:spcBef>
              <a:spcAft>
                <a:spcPts val="0"/>
              </a:spcAft>
              <a:buNone/>
            </a:pPr>
          </a:p>
        </p:txBody>
      </p:sp>
      <p:sp>
        <p:nvSpPr>
          <p:cNvPr id="185" name="Google Shape;185;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 name="Shape 350"/>
        <p:cNvGrpSpPr/>
        <p:nvPr/>
      </p:nvGrpSpPr>
      <p:grpSpPr>
        <a:xfrm>
          <a:off x="0" y="0"/>
          <a:ext cx="0" cy="0"/>
          <a:chOff x="0" y="0"/>
          <a:chExt cx="0" cy="0"/>
        </a:xfrm>
      </p:grpSpPr>
      <p:sp>
        <p:nvSpPr>
          <p:cNvPr id="351" name="Google Shape;351;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2" name="Google Shape;352;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 name="Shape 358"/>
        <p:cNvGrpSpPr/>
        <p:nvPr/>
      </p:nvGrpSpPr>
      <p:grpSpPr>
        <a:xfrm>
          <a:off x="0" y="0"/>
          <a:ext cx="0" cy="0"/>
          <a:chOff x="0" y="0"/>
          <a:chExt cx="0" cy="0"/>
        </a:xfrm>
      </p:grpSpPr>
      <p:sp>
        <p:nvSpPr>
          <p:cNvPr id="359" name="Google Shape;359;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0" name="Google Shape;360;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8" name="Google Shape;368;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6" name="Google Shape;376;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2" name="Shape 382"/>
        <p:cNvGrpSpPr/>
        <p:nvPr/>
      </p:nvGrpSpPr>
      <p:grpSpPr>
        <a:xfrm>
          <a:off x="0" y="0"/>
          <a:ext cx="0" cy="0"/>
          <a:chOff x="0" y="0"/>
          <a:chExt cx="0" cy="0"/>
        </a:xfrm>
      </p:grpSpPr>
      <p:sp>
        <p:nvSpPr>
          <p:cNvPr id="383" name="Google Shape;383;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5" name="Google Shape;385;p2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p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4" name="Google Shape;394;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2" name="Google Shape;402;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panose="020F0502020204030204"/>
              <a:buAutoNum type="arabicPeriod"/>
            </a:pPr>
            <a:r>
              <a:rPr lang="en-US" b="1"/>
              <a:t>Intensity-Based Image Registration:</a:t>
            </a:r>
            <a:r>
              <a:rPr lang="en-US"/>
              <a:t> This method relies on the intensity values of corresponding points in the images to establish their alignment. It is a simple and efficient approach, but its effectiveness depends on the images having similar intensity distributions.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Feature-Based Image Registration:</a:t>
            </a:r>
            <a:r>
              <a:rPr lang="en-US"/>
              <a:t> This method utilizes unique features or landmarks extracted from the images to establish correspondence. It is more accurate than intensity-based methods, especially when features are well-defined and prevalent in the images.</a:t>
            </a:r>
            <a:endParaRPr lang="en-US"/>
          </a:p>
          <a:p>
            <a:pPr marL="0" lvl="0" indent="0" algn="l" rtl="0">
              <a:spcBef>
                <a:spcPts val="0"/>
              </a:spcBef>
              <a:spcAft>
                <a:spcPts val="0"/>
              </a:spcAft>
              <a:buNone/>
            </a:pPr>
            <a:r>
              <a:rPr lang="en-US" b="1"/>
              <a:t>Wikipedia: </a:t>
            </a:r>
            <a:r>
              <a:rPr lang="en-US"/>
              <a:t>Intensity-based methods compare intensity patterns in images via correlation metrics, while feature-based methods find </a:t>
            </a:r>
            <a:r>
              <a:rPr lang="en-US" u="sng">
                <a:solidFill>
                  <a:schemeClr val="hlink"/>
                </a:solidFill>
                <a:hlinkClick r:id="rId3"/>
              </a:rPr>
              <a:t>correspondence</a:t>
            </a:r>
            <a:r>
              <a:rPr lang="en-US"/>
              <a:t> between image features such as points, lines, and contours.</a:t>
            </a:r>
            <a:endParaRPr lang="en-US"/>
          </a:p>
          <a:p>
            <a:pPr marL="0" lvl="0" indent="0" algn="l" rtl="0">
              <a:spcBef>
                <a:spcPts val="0"/>
              </a:spcBef>
              <a:spcAft>
                <a:spcPts val="0"/>
              </a:spcAft>
              <a:buNone/>
            </a:pPr>
          </a:p>
          <a:p>
            <a:pPr marL="0" lvl="0" indent="-76200" algn="l" rtl="0">
              <a:spcBef>
                <a:spcPts val="0"/>
              </a:spcBef>
              <a:spcAft>
                <a:spcPts val="0"/>
              </a:spcAft>
              <a:buClr>
                <a:schemeClr val="dk1"/>
              </a:buClr>
              <a:buSzPts val="1200"/>
              <a:buFont typeface="Calibri" panose="020F0502020204030204"/>
              <a:buAutoNum type="arabicPeriod"/>
            </a:pPr>
            <a:r>
              <a:rPr lang="en-US" b="1"/>
              <a:t>Feature Extraction:</a:t>
            </a:r>
            <a:r>
              <a:rPr lang="en-US"/>
              <a:t> Extracting distinctive features or landmarks from each image. These features could be points, lines, edges, or more complex structures.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Feature Matching:</a:t>
            </a:r>
            <a:r>
              <a:rPr lang="en-US"/>
              <a:t> Matching the extracted features between the two images, identifying corresponding points that align with each other. This often involves matching algorithms that measure the similarity or distance between features.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Transformation Estimation:</a:t>
            </a:r>
            <a:r>
              <a:rPr lang="en-US"/>
              <a:t> Estimating the transformation that best aligns the matched features. This transformation can be linear, affine, or non-rigid, depending on the nature of the alignment required.</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Transformation Application:</a:t>
            </a:r>
            <a:r>
              <a:rPr lang="en-US"/>
              <a:t> Applying the estimated transformation to the source image, effectively warping it to fit the reference image based on the established alignment.</a:t>
            </a:r>
            <a:endParaRPr lang="en-US"/>
          </a:p>
          <a:p>
            <a:pPr marL="0" lvl="0" indent="0" algn="l" rtl="0">
              <a:spcBef>
                <a:spcPts val="0"/>
              </a:spcBef>
              <a:spcAft>
                <a:spcPts val="0"/>
              </a:spcAft>
              <a:buNone/>
            </a:pPr>
          </a:p>
        </p:txBody>
      </p:sp>
      <p:sp>
        <p:nvSpPr>
          <p:cNvPr id="196" name="Google Shape;196;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7" name="Google Shape;207;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Calibri" panose="020F0502020204030204"/>
              <a:buAutoNum type="arabicPeriod"/>
            </a:pPr>
            <a:r>
              <a:rPr lang="en-US" b="1"/>
              <a:t>Medical Imaging:</a:t>
            </a:r>
            <a:r>
              <a:rPr lang="en-US"/>
              <a:t> Registering medical images from different scans, such as CT, MRI, or ultrasound, allows for comparison of patient anatomy, tumor progression, or surgical outcomes.</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Geographical Analysis:</a:t>
            </a:r>
            <a:r>
              <a:rPr lang="en-US"/>
              <a:t> Registering satellite images, aerial photographs, or terrestrial data facilitates the creation of detailed maps, monitoring of changes in landscapes, and resource management.</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Robotic Navigation:</a:t>
            </a:r>
            <a:r>
              <a:rPr lang="en-US"/>
              <a:t> Registering sensor data from cameras, LiDAR, or other sensors enables robots to accurately map their surroundings, plan paths, and interact with the environment.</a:t>
            </a:r>
            <a:endParaRPr lang="en-US"/>
          </a:p>
          <a:p>
            <a:pPr marL="0" lvl="0" indent="-76200" algn="l" rtl="0">
              <a:spcBef>
                <a:spcPts val="0"/>
              </a:spcBef>
              <a:spcAft>
                <a:spcPts val="0"/>
              </a:spcAft>
              <a:buClr>
                <a:schemeClr val="dk1"/>
              </a:buClr>
              <a:buSzPts val="1200"/>
              <a:buFont typeface="Calibri" panose="020F0502020204030204"/>
              <a:buAutoNum type="arabicPeriod"/>
            </a:pPr>
            <a:r>
              <a:rPr lang="en-US" b="1"/>
              <a:t>Art Restoration:</a:t>
            </a:r>
            <a:r>
              <a:rPr lang="en-US"/>
              <a:t> Registering historical images and paintings with modern scans allows conservators to assess damage, identify restoration areas, and reconstruct missing fragments.</a:t>
            </a:r>
            <a:endParaRPr lang="en-US"/>
          </a:p>
          <a:p>
            <a:pPr marL="0" lvl="0" indent="0" algn="l" rtl="0">
              <a:spcBef>
                <a:spcPts val="0"/>
              </a:spcBef>
              <a:spcAft>
                <a:spcPts val="0"/>
              </a:spcAft>
              <a:buNone/>
            </a:pPr>
          </a:p>
        </p:txBody>
      </p:sp>
      <p:sp>
        <p:nvSpPr>
          <p:cNvPr id="217" name="Google Shape;217;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9" name="Google Shape;229;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panose="020B0604020202020204"/>
              <a:buChar char="•"/>
            </a:pPr>
            <a:r>
              <a:rPr lang="en-US"/>
              <a:t>The localization network is a regular CNN which regresses the transformation parameters. The transformation is never learned explicitly from this dataset, instead the network learns automatically the spatial transformations that enhances the global accuracy.</a:t>
            </a:r>
            <a:endParaRPr lang="en-US"/>
          </a:p>
          <a:p>
            <a:pPr marL="0" lvl="0" indent="-76200" algn="l" rtl="0">
              <a:spcBef>
                <a:spcPts val="0"/>
              </a:spcBef>
              <a:spcAft>
                <a:spcPts val="0"/>
              </a:spcAft>
              <a:buClr>
                <a:schemeClr val="dk1"/>
              </a:buClr>
              <a:buSzPts val="1200"/>
              <a:buFont typeface="Arial" panose="020B0604020202020204"/>
              <a:buChar char="•"/>
            </a:pPr>
            <a:r>
              <a:rPr lang="en-US"/>
              <a:t>The grid generator generates a grid of coordinates in the input image corresponding to each pixel from the output image.</a:t>
            </a:r>
            <a:endParaRPr lang="en-US"/>
          </a:p>
          <a:p>
            <a:pPr marL="0" lvl="0" indent="-76200" algn="l" rtl="0">
              <a:spcBef>
                <a:spcPts val="0"/>
              </a:spcBef>
              <a:spcAft>
                <a:spcPts val="0"/>
              </a:spcAft>
              <a:buClr>
                <a:schemeClr val="dk1"/>
              </a:buClr>
              <a:buSzPts val="1200"/>
              <a:buFont typeface="Arial" panose="020B0604020202020204"/>
              <a:buChar char="•"/>
            </a:pPr>
            <a:r>
              <a:rPr lang="en-US"/>
              <a:t>The sampler uses the parameters of the transformation and applies it to the input image.</a:t>
            </a:r>
            <a:endParaRPr lang="en-US"/>
          </a:p>
        </p:txBody>
      </p:sp>
      <p:sp>
        <p:nvSpPr>
          <p:cNvPr id="238" name="Google Shape;238;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dk1"/>
              </a:buClr>
              <a:buSzPts val="1200"/>
              <a:buFont typeface="Arial" panose="020B0604020202020204"/>
              <a:buChar char="•"/>
            </a:pPr>
            <a:r>
              <a:rPr lang="en-US" b="1"/>
              <a:t>End-to-end learning:</a:t>
            </a:r>
            <a:r>
              <a:rPr lang="en-US"/>
              <a:t> Spatial transformers can be learned end-to-end, which means that the network can learn the parameters of the transformation directly from the training data. This can be more efficient than traditional image registration techniques, which often require a separate registration step.</a:t>
            </a:r>
            <a:endParaRPr lang="en-US"/>
          </a:p>
          <a:p>
            <a:pPr marL="0" lvl="0" indent="-76200" algn="l" rtl="0">
              <a:spcBef>
                <a:spcPts val="0"/>
              </a:spcBef>
              <a:spcAft>
                <a:spcPts val="0"/>
              </a:spcAft>
              <a:buClr>
                <a:schemeClr val="dk1"/>
              </a:buClr>
              <a:buSzPts val="1200"/>
              <a:buFont typeface="Arial" panose="020B0604020202020204"/>
              <a:buChar char="•"/>
            </a:pPr>
            <a:r>
              <a:rPr lang="en-US" b="1"/>
              <a:t>Robustness to noise:</a:t>
            </a:r>
            <a:r>
              <a:rPr lang="en-US"/>
              <a:t> Spatial transformers can be more robust to noise than traditional image registration techniques. This is because they can learn to ignore irrelevant features in the input image.</a:t>
            </a:r>
            <a:endParaRPr lang="en-US"/>
          </a:p>
          <a:p>
            <a:pPr marL="0" lvl="0" indent="-76200" algn="l" rtl="0">
              <a:spcBef>
                <a:spcPts val="0"/>
              </a:spcBef>
              <a:spcAft>
                <a:spcPts val="0"/>
              </a:spcAft>
              <a:buClr>
                <a:schemeClr val="dk1"/>
              </a:buClr>
              <a:buSzPts val="1200"/>
              <a:buFont typeface="Arial" panose="020B0604020202020204"/>
              <a:buChar char="•"/>
            </a:pPr>
            <a:r>
              <a:rPr lang="en-US" b="1"/>
              <a:t>Improved accuracy:</a:t>
            </a:r>
            <a:r>
              <a:rPr lang="en-US"/>
              <a:t> Spatial transformers can often achieve higher accuracy than traditional image registration techniques, especially for complex transformations. This is because they can learn a more complex transformation model.</a:t>
            </a:r>
            <a:endParaRPr lang="en-US"/>
          </a:p>
          <a:p>
            <a:pPr marL="0" lvl="0" indent="0" algn="l" rtl="0">
              <a:spcBef>
                <a:spcPts val="0"/>
              </a:spcBef>
              <a:spcAft>
                <a:spcPts val="0"/>
              </a:spcAft>
              <a:buNone/>
            </a:pPr>
          </a:p>
        </p:txBody>
      </p:sp>
      <p:sp>
        <p:nvSpPr>
          <p:cNvPr id="257" name="Google Shape;257;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elfolie">
  <p:cSld name="TITLE">
    <p:spTree>
      <p:nvGrpSpPr>
        <p:cNvPr id="18" name="Shape 18"/>
        <p:cNvGrpSpPr/>
        <p:nvPr/>
      </p:nvGrpSpPr>
      <p:grpSpPr>
        <a:xfrm>
          <a:off x="0" y="0"/>
          <a:ext cx="0" cy="0"/>
          <a:chOff x="0" y="0"/>
          <a:chExt cx="0" cy="0"/>
        </a:xfrm>
      </p:grpSpPr>
      <p:sp>
        <p:nvSpPr>
          <p:cNvPr id="19" name="Google Shape;19;p2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4"/>
          <p:cNvSpPr txBox="1"/>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4"/>
          <p:cNvSpPr txBox="1"/>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3" name="Google Shape;23;p24"/>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4"/>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cxnSp>
        <p:nvCxnSpPr>
          <p:cNvPr id="26" name="Google Shape;26;p2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el und vertikaler Text">
  <p:cSld name="VERTICAL_TEXT">
    <p:spTree>
      <p:nvGrpSpPr>
        <p:cNvPr id="87" name="Shape 87"/>
        <p:cNvGrpSpPr/>
        <p:nvPr/>
      </p:nvGrpSpPr>
      <p:grpSpPr>
        <a:xfrm>
          <a:off x="0" y="0"/>
          <a:ext cx="0" cy="0"/>
          <a:chOff x="0" y="0"/>
          <a:chExt cx="0" cy="0"/>
        </a:xfrm>
      </p:grpSpPr>
      <p:sp>
        <p:nvSpPr>
          <p:cNvPr id="88" name="Google Shape;88;p33"/>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33"/>
          <p:cNvSpPr txBox="1"/>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90" name="Google Shape;90;p33"/>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3"/>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showMasterSp="0" matchingName="Vertikaler Titel und Text">
  <p:cSld name="VERTICAL_TITLE_AND_VERTICAL_TEXT">
    <p:spTree>
      <p:nvGrpSpPr>
        <p:cNvPr id="93" name="Shape 93"/>
        <p:cNvGrpSpPr/>
        <p:nvPr/>
      </p:nvGrpSpPr>
      <p:grpSpPr>
        <a:xfrm>
          <a:off x="0" y="0"/>
          <a:ext cx="0" cy="0"/>
          <a:chOff x="0" y="0"/>
          <a:chExt cx="0" cy="0"/>
        </a:xfrm>
      </p:grpSpPr>
      <p:sp>
        <p:nvSpPr>
          <p:cNvPr id="94" name="Google Shape;94;p3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4"/>
          <p:cNvSpPr txBox="1"/>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4"/>
          <p:cNvSpPr txBox="1"/>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98" name="Google Shape;98;p34"/>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4"/>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4"/>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elfolie">
  <p:cSld name="TITLE">
    <p:spTree>
      <p:nvGrpSpPr>
        <p:cNvPr id="107" name="Shape 107"/>
        <p:cNvGrpSpPr/>
        <p:nvPr/>
      </p:nvGrpSpPr>
      <p:grpSpPr>
        <a:xfrm>
          <a:off x="0" y="0"/>
          <a:ext cx="0" cy="0"/>
          <a:chOff x="0" y="0"/>
          <a:chExt cx="0" cy="0"/>
        </a:xfrm>
      </p:grpSpPr>
      <p:sp>
        <p:nvSpPr>
          <p:cNvPr id="108" name="Google Shape;108;p36"/>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6"/>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3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el und Inhalt">
  <p:cSld name="OBJECT">
    <p:spTree>
      <p:nvGrpSpPr>
        <p:cNvPr id="113" name="Shape 113"/>
        <p:cNvGrpSpPr/>
        <p:nvPr/>
      </p:nvGrpSpPr>
      <p:grpSpPr>
        <a:xfrm>
          <a:off x="0" y="0"/>
          <a:ext cx="0" cy="0"/>
          <a:chOff x="0" y="0"/>
          <a:chExt cx="0" cy="0"/>
        </a:xfrm>
      </p:grpSpPr>
      <p:sp>
        <p:nvSpPr>
          <p:cNvPr id="114" name="Google Shape;114;p3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16" name="Google Shape;116;p3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Abschnitts-&#10;überschrift">
  <p:cSld name="SECTION_HEADER">
    <p:spTree>
      <p:nvGrpSpPr>
        <p:cNvPr id="119" name="Shape 119"/>
        <p:cNvGrpSpPr/>
        <p:nvPr/>
      </p:nvGrpSpPr>
      <p:grpSpPr>
        <a:xfrm>
          <a:off x="0" y="0"/>
          <a:ext cx="0" cy="0"/>
          <a:chOff x="0" y="0"/>
          <a:chExt cx="0" cy="0"/>
        </a:xfrm>
      </p:grpSpPr>
      <p:sp>
        <p:nvSpPr>
          <p:cNvPr id="120" name="Google Shape;120;p38"/>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8"/>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122" name="Google Shape;122;p3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matchingName="Zwei Inhalte">
  <p:cSld name="TWO_OBJECTS">
    <p:spTree>
      <p:nvGrpSpPr>
        <p:cNvPr id="125" name="Shape 125"/>
        <p:cNvGrpSpPr/>
        <p:nvPr/>
      </p:nvGrpSpPr>
      <p:grpSpPr>
        <a:xfrm>
          <a:off x="0" y="0"/>
          <a:ext cx="0" cy="0"/>
          <a:chOff x="0" y="0"/>
          <a:chExt cx="0" cy="0"/>
        </a:xfrm>
      </p:grpSpPr>
      <p:sp>
        <p:nvSpPr>
          <p:cNvPr id="126" name="Google Shape;126;p3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9"/>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28" name="Google Shape;128;p39"/>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29" name="Google Shape;129;p3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matchingName="Vergleich">
  <p:cSld name="TWO_OBJECTS_WITH_TEXT">
    <p:spTree>
      <p:nvGrpSpPr>
        <p:cNvPr id="132" name="Shape 132"/>
        <p:cNvGrpSpPr/>
        <p:nvPr/>
      </p:nvGrpSpPr>
      <p:grpSpPr>
        <a:xfrm>
          <a:off x="0" y="0"/>
          <a:ext cx="0" cy="0"/>
          <a:chOff x="0" y="0"/>
          <a:chExt cx="0" cy="0"/>
        </a:xfrm>
      </p:grpSpPr>
      <p:sp>
        <p:nvSpPr>
          <p:cNvPr id="133" name="Google Shape;133;p40"/>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40"/>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135" name="Google Shape;135;p40"/>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36" name="Google Shape;136;p40"/>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137" name="Google Shape;137;p40"/>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38" name="Google Shape;138;p4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Nur Titel">
  <p:cSld name="TITLE_ONLY">
    <p:spTree>
      <p:nvGrpSpPr>
        <p:cNvPr id="141" name="Shape 141"/>
        <p:cNvGrpSpPr/>
        <p:nvPr/>
      </p:nvGrpSpPr>
      <p:grpSpPr>
        <a:xfrm>
          <a:off x="0" y="0"/>
          <a:ext cx="0" cy="0"/>
          <a:chOff x="0" y="0"/>
          <a:chExt cx="0" cy="0"/>
        </a:xfrm>
      </p:grpSpPr>
      <p:sp>
        <p:nvSpPr>
          <p:cNvPr id="142" name="Google Shape;142;p4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4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4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matchingName="Leer">
  <p:cSld name="BLANK">
    <p:spTree>
      <p:nvGrpSpPr>
        <p:cNvPr id="146" name="Shape 146"/>
        <p:cNvGrpSpPr/>
        <p:nvPr/>
      </p:nvGrpSpPr>
      <p:grpSpPr>
        <a:xfrm>
          <a:off x="0" y="0"/>
          <a:ext cx="0" cy="0"/>
          <a:chOff x="0" y="0"/>
          <a:chExt cx="0" cy="0"/>
        </a:xfrm>
      </p:grpSpPr>
      <p:sp>
        <p:nvSpPr>
          <p:cNvPr id="147" name="Google Shape;147;p4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matchingName="Inhalt mit Überschrift">
  <p:cSld name="OBJECT_WITH_CAPTION_TEXT">
    <p:spTree>
      <p:nvGrpSpPr>
        <p:cNvPr id="150" name="Shape 150"/>
        <p:cNvGrpSpPr/>
        <p:nvPr/>
      </p:nvGrpSpPr>
      <p:grpSpPr>
        <a:xfrm>
          <a:off x="0" y="0"/>
          <a:ext cx="0" cy="0"/>
          <a:chOff x="0" y="0"/>
          <a:chExt cx="0" cy="0"/>
        </a:xfrm>
      </p:grpSpPr>
      <p:sp>
        <p:nvSpPr>
          <p:cNvPr id="151" name="Google Shape;151;p43"/>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43"/>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53" name="Google Shape;153;p43"/>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54" name="Google Shape;154;p4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el und Inhalt">
  <p:cSld name="OBJECT">
    <p:spTree>
      <p:nvGrpSpPr>
        <p:cNvPr id="27" name="Shape 27"/>
        <p:cNvGrpSpPr/>
        <p:nvPr/>
      </p:nvGrpSpPr>
      <p:grpSpPr>
        <a:xfrm>
          <a:off x="0" y="0"/>
          <a:ext cx="0" cy="0"/>
          <a:chOff x="0" y="0"/>
          <a:chExt cx="0" cy="0"/>
        </a:xfrm>
      </p:grpSpPr>
      <p:sp>
        <p:nvSpPr>
          <p:cNvPr id="28" name="Google Shape;28;p25"/>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30" name="Google Shape;30;p25"/>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matchingName="Bild mit Überschrift">
  <p:cSld name="PICTURE_WITH_CAPTION_TEXT">
    <p:spTree>
      <p:nvGrpSpPr>
        <p:cNvPr id="157" name="Shape 157"/>
        <p:cNvGrpSpPr/>
        <p:nvPr/>
      </p:nvGrpSpPr>
      <p:grpSpPr>
        <a:xfrm>
          <a:off x="0" y="0"/>
          <a:ext cx="0" cy="0"/>
          <a:chOff x="0" y="0"/>
          <a:chExt cx="0" cy="0"/>
        </a:xfrm>
      </p:grpSpPr>
      <p:sp>
        <p:nvSpPr>
          <p:cNvPr id="158" name="Google Shape;158;p44"/>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44"/>
          <p:cNvSpPr/>
          <p:nvPr>
            <p:ph type="pic" idx="2"/>
          </p:nvPr>
        </p:nvSpPr>
        <p:spPr>
          <a:xfrm>
            <a:off x="5183188" y="987425"/>
            <a:ext cx="6172200" cy="4873625"/>
          </a:xfrm>
          <a:prstGeom prst="rect">
            <a:avLst/>
          </a:prstGeom>
          <a:noFill/>
          <a:ln>
            <a:noFill/>
          </a:ln>
        </p:spPr>
      </p:sp>
      <p:sp>
        <p:nvSpPr>
          <p:cNvPr id="160" name="Google Shape;160;p44"/>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61" name="Google Shape;161;p4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4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matchingName="Titel und vertikaler Text">
  <p:cSld name="VERTICAL_TEXT">
    <p:spTree>
      <p:nvGrpSpPr>
        <p:cNvPr id="164" name="Shape 164"/>
        <p:cNvGrpSpPr/>
        <p:nvPr/>
      </p:nvGrpSpPr>
      <p:grpSpPr>
        <a:xfrm>
          <a:off x="0" y="0"/>
          <a:ext cx="0" cy="0"/>
          <a:chOff x="0" y="0"/>
          <a:chExt cx="0" cy="0"/>
        </a:xfrm>
      </p:grpSpPr>
      <p:sp>
        <p:nvSpPr>
          <p:cNvPr id="165" name="Google Shape;165;p4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45"/>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67" name="Google Shape;167;p4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matchingName="Vertikaler Titel und Text">
  <p:cSld name="VERTICAL_TITLE_AND_VERTICAL_TEXT">
    <p:spTree>
      <p:nvGrpSpPr>
        <p:cNvPr id="170" name="Shape 170"/>
        <p:cNvGrpSpPr/>
        <p:nvPr/>
      </p:nvGrpSpPr>
      <p:grpSpPr>
        <a:xfrm>
          <a:off x="0" y="0"/>
          <a:ext cx="0" cy="0"/>
          <a:chOff x="0" y="0"/>
          <a:chExt cx="0" cy="0"/>
        </a:xfrm>
      </p:grpSpPr>
      <p:sp>
        <p:nvSpPr>
          <p:cNvPr id="171" name="Google Shape;171;p46"/>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46"/>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73" name="Google Shape;173;p4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4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showMasterSp="0" matchingName="Leer">
  <p:cSld name="BLANK">
    <p:spTree>
      <p:nvGrpSpPr>
        <p:cNvPr id="33" name="Shape 33"/>
        <p:cNvGrpSpPr/>
        <p:nvPr/>
      </p:nvGrpSpPr>
      <p:grpSpPr>
        <a:xfrm>
          <a:off x="0" y="0"/>
          <a:ext cx="0" cy="0"/>
          <a:chOff x="0" y="0"/>
          <a:chExt cx="0" cy="0"/>
        </a:xfrm>
      </p:grpSpPr>
      <p:sp>
        <p:nvSpPr>
          <p:cNvPr id="34" name="Google Shape;34;p2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6"/>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6"/>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showMasterSp="0" matchingName="Abschnitts-&#10;überschrift">
  <p:cSld name="SECTION_HEADER">
    <p:bg>
      <p:bgPr>
        <a:solidFill>
          <a:schemeClr val="lt1"/>
        </a:solidFill>
        <a:effectLst/>
      </p:bgPr>
    </p:bg>
    <p:spTree>
      <p:nvGrpSpPr>
        <p:cNvPr id="39" name="Shape 39"/>
        <p:cNvGrpSpPr/>
        <p:nvPr/>
      </p:nvGrpSpPr>
      <p:grpSpPr>
        <a:xfrm>
          <a:off x="0" y="0"/>
          <a:ext cx="0" cy="0"/>
          <a:chOff x="0" y="0"/>
          <a:chExt cx="0" cy="0"/>
        </a:xfrm>
      </p:grpSpPr>
      <p:sp>
        <p:nvSpPr>
          <p:cNvPr id="40" name="Google Shape;40;p2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7"/>
          <p:cNvSpPr txBox="1"/>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7"/>
          <p:cNvSpPr txBox="1"/>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p:txBody>
      </p:sp>
      <p:sp>
        <p:nvSpPr>
          <p:cNvPr id="44" name="Google Shape;44;p27"/>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7"/>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cxnSp>
        <p:nvCxnSpPr>
          <p:cNvPr id="47" name="Google Shape;47;p2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Zwei Inhalte">
  <p:cSld name="TWO_OBJECTS">
    <p:spTree>
      <p:nvGrpSpPr>
        <p:cNvPr id="48" name="Shape 48"/>
        <p:cNvGrpSpPr/>
        <p:nvPr/>
      </p:nvGrpSpPr>
      <p:grpSpPr>
        <a:xfrm>
          <a:off x="0" y="0"/>
          <a:ext cx="0" cy="0"/>
          <a:chOff x="0" y="0"/>
          <a:chExt cx="0" cy="0"/>
        </a:xfrm>
      </p:grpSpPr>
      <p:sp>
        <p:nvSpPr>
          <p:cNvPr id="49" name="Google Shape;49;p28"/>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8"/>
          <p:cNvSpPr txBox="1"/>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51" name="Google Shape;51;p28"/>
          <p:cNvSpPr txBox="1"/>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52" name="Google Shape;52;p28"/>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Vergleich">
  <p:cSld name="TWO_OBJECTS_WITH_TEXT">
    <p:spTree>
      <p:nvGrpSpPr>
        <p:cNvPr id="55" name="Shape 55"/>
        <p:cNvGrpSpPr/>
        <p:nvPr/>
      </p:nvGrpSpPr>
      <p:grpSpPr>
        <a:xfrm>
          <a:off x="0" y="0"/>
          <a:ext cx="0" cy="0"/>
          <a:chOff x="0" y="0"/>
          <a:chExt cx="0" cy="0"/>
        </a:xfrm>
      </p:grpSpPr>
      <p:sp>
        <p:nvSpPr>
          <p:cNvPr id="56" name="Google Shape;56;p29"/>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9"/>
          <p:cNvSpPr txBox="1"/>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p:txBody>
      </p:sp>
      <p:sp>
        <p:nvSpPr>
          <p:cNvPr id="58" name="Google Shape;58;p29"/>
          <p:cNvSpPr txBox="1"/>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59" name="Google Shape;59;p29"/>
          <p:cNvSpPr txBox="1"/>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p:txBody>
      </p:sp>
      <p:sp>
        <p:nvSpPr>
          <p:cNvPr id="60" name="Google Shape;60;p29"/>
          <p:cNvSpPr txBox="1"/>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61" name="Google Shape;61;p29"/>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9"/>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Nur Titel">
  <p:cSld name="TITLE_ONLY">
    <p:spTree>
      <p:nvGrpSpPr>
        <p:cNvPr id="64" name="Shape 64"/>
        <p:cNvGrpSpPr/>
        <p:nvPr/>
      </p:nvGrpSpPr>
      <p:grpSpPr>
        <a:xfrm>
          <a:off x="0" y="0"/>
          <a:ext cx="0" cy="0"/>
          <a:chOff x="0" y="0"/>
          <a:chExt cx="0" cy="0"/>
        </a:xfrm>
      </p:grpSpPr>
      <p:sp>
        <p:nvSpPr>
          <p:cNvPr id="65" name="Google Shape;65;p30"/>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0"/>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Inhalt mit Überschrift">
  <p:cSld name="OBJECT_WITH_CAPTION_TEXT">
    <p:spTree>
      <p:nvGrpSpPr>
        <p:cNvPr id="69" name="Shape 69"/>
        <p:cNvGrpSpPr/>
        <p:nvPr/>
      </p:nvGrpSpPr>
      <p:grpSpPr>
        <a:xfrm>
          <a:off x="0" y="0"/>
          <a:ext cx="0" cy="0"/>
          <a:chOff x="0" y="0"/>
          <a:chExt cx="0" cy="0"/>
        </a:xfrm>
      </p:grpSpPr>
      <p:sp>
        <p:nvSpPr>
          <p:cNvPr id="70" name="Google Shape;70;p31"/>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1"/>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1"/>
          <p:cNvSpPr txBox="1"/>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1"/>
          <p:cNvSpPr txBox="1"/>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74" name="Google Shape;74;p31"/>
          <p:cNvSpPr txBox="1"/>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75" name="Google Shape;75;p31"/>
          <p:cNvSpPr txBox="1"/>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1pPr>
            <a:lvl2pPr marL="0" lvl="1"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2pPr>
            <a:lvl3pPr marL="0" lvl="2"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3pPr>
            <a:lvl4pPr marL="0" lvl="3"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4pPr>
            <a:lvl5pPr marL="0" lvl="4"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5pPr>
            <a:lvl6pPr marL="0" lvl="5"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6pPr>
            <a:lvl7pPr marL="0" lvl="6"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7pPr>
            <a:lvl8pPr marL="0" lvl="7"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8pPr>
            <a:lvl9pPr marL="0" lvl="8" indent="0" algn="r">
              <a:spcBef>
                <a:spcPts val="0"/>
              </a:spcBef>
              <a:buNone/>
              <a:defRPr sz="1050">
                <a:solidFill>
                  <a:schemeClr val="dk2"/>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Bild mit Überschrift">
  <p:cSld name="PICTURE_WITH_CAPTION_TEXT">
    <p:spTree>
      <p:nvGrpSpPr>
        <p:cNvPr id="78" name="Shape 78"/>
        <p:cNvGrpSpPr/>
        <p:nvPr/>
      </p:nvGrpSpPr>
      <p:grpSpPr>
        <a:xfrm>
          <a:off x="0" y="0"/>
          <a:ext cx="0" cy="0"/>
          <a:chOff x="0" y="0"/>
          <a:chExt cx="0" cy="0"/>
        </a:xfrm>
      </p:grpSpPr>
      <p:sp>
        <p:nvSpPr>
          <p:cNvPr id="79" name="Google Shape;79;p32"/>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2"/>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2"/>
          <p:cNvSpPr txBox="1"/>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32"/>
          <p:cNvPicPr preferRelativeResize="0"/>
          <p:nvPr>
            <p:ph type="pic" idx="2"/>
          </p:nvPr>
        </p:nvPicPr>
        <p:blipFill>
          <a:blip/>
        </p:blipFill>
        <p:spPr>
          <a:xfrm>
            <a:off x="15" y="0"/>
            <a:ext cx="12191985" cy="4915076"/>
          </a:xfrm>
          <a:prstGeom prst="rect">
            <a:avLst/>
          </a:prstGeom>
          <a:blipFill rotWithShape="1">
            <a:blip r:embed="rId2"/>
            <a:stretch>
              <a:fillRect/>
            </a:stretch>
          </a:blipFill>
          <a:ln>
            <a:noFill/>
          </a:ln>
        </p:spPr>
      </p:pic>
      <p:sp>
        <p:nvSpPr>
          <p:cNvPr id="83" name="Google Shape;83;p32"/>
          <p:cNvSpPr txBox="1"/>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84" name="Google Shape;84;p32"/>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2"/>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2"/>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3"/>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3"/>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3"/>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panose="020F0502020204030204"/>
              <a:buNone/>
              <a:defRPr sz="4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3"/>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200"/>
              </a:spcBef>
              <a:spcAft>
                <a:spcPts val="0"/>
              </a:spcAft>
              <a:buClr>
                <a:schemeClr val="accent1"/>
              </a:buClr>
              <a:buSzPts val="1800"/>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L="1371600" marR="0" lvl="2"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23"/>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 name="Google Shape;15;p23"/>
          <p:cNvSpPr txBox="1"/>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6" name="Google Shape;16;p23"/>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17" name="Google Shape;17;p23"/>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1" name="Shape 101"/>
        <p:cNvGrpSpPr/>
        <p:nvPr/>
      </p:nvGrpSpPr>
      <p:grpSpPr>
        <a:xfrm>
          <a:off x="0" y="0"/>
          <a:ext cx="0" cy="0"/>
          <a:chOff x="0" y="0"/>
          <a:chExt cx="0" cy="0"/>
        </a:xfrm>
      </p:grpSpPr>
      <p:sp>
        <p:nvSpPr>
          <p:cNvPr id="102" name="Google Shape;102;p3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3" name="Google Shape;103;p3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4" name="Google Shape;104;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5" name="Google Shape;105;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6" name="Google Shape;106;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hyperlink" Target="https://arxiv.org/pdf/1907.09200.pdf" TargetMode="Externa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sp>
        <p:nvSpPr>
          <p:cNvPr id="180" name="Google Shape;180;p1"/>
          <p:cNvSpPr txBox="1"/>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262626"/>
              </a:buClr>
              <a:buSzPct val="100000"/>
              <a:buFont typeface="Calibri" panose="020F0502020204030204"/>
              <a:buNone/>
            </a:pPr>
            <a:r>
              <a:rPr lang="en-US" b="1"/>
              <a:t>Image-and-Spatial Transformer Networks for Structure-Guided Image Registration</a:t>
            </a:r>
            <a:endParaRPr b="1"/>
          </a:p>
        </p:txBody>
      </p:sp>
      <p:sp>
        <p:nvSpPr>
          <p:cNvPr id="181" name="Google Shape;181;p1"/>
          <p:cNvSpPr txBox="1"/>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BY MATTHEW C.H. LEE, OZAN OKTAY, ANDREAS SCHUH, MICHIEL SCHAAP, BEN GLOCKER</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10"/>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Image and Spatial Transformers</a:t>
            </a:r>
            <a:endParaRPr lang="en-US"/>
          </a:p>
        </p:txBody>
      </p:sp>
      <p:sp>
        <p:nvSpPr>
          <p:cNvPr id="269" name="Google Shape;269;p10"/>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70" name="Google Shape;270;p10"/>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71" name="Google Shape;271;p10"/>
          <p:cNvPicPr preferRelativeResize="0"/>
          <p:nvPr>
            <p:ph type="body" idx="1"/>
          </p:nvPr>
        </p:nvPicPr>
        <p:blipFill rotWithShape="1">
          <a:blip r:embed="rId1"/>
          <a:srcRect/>
          <a:stretch>
            <a:fillRect/>
          </a:stretch>
        </p:blipFill>
        <p:spPr>
          <a:xfrm>
            <a:off x="1096963" y="2054521"/>
            <a:ext cx="10058400" cy="36062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1"/>
          <p:cNvSpPr txBox="1"/>
          <p:nvPr>
            <p:ph type="title"/>
          </p:nvPr>
        </p:nvSpPr>
        <p:spPr>
          <a:xfrm>
            <a:off x="1097280" y="795653"/>
            <a:ext cx="10058400" cy="14508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3F3F3F"/>
              </a:buClr>
              <a:buSzPct val="100000"/>
              <a:buFont typeface="Calibri" panose="020F0502020204030204"/>
              <a:buNone/>
            </a:pPr>
            <a:r>
              <a:rPr lang="en-US"/>
              <a:t>Image-and-Spatial Transformer Networks (ISTN)</a:t>
            </a:r>
            <a:endParaRPr lang="en-US"/>
          </a:p>
          <a:p>
            <a:pPr marL="0" lvl="0" indent="0" algn="ctr" rtl="0">
              <a:lnSpc>
                <a:spcPct val="85000"/>
              </a:lnSpc>
              <a:spcBef>
                <a:spcPts val="0"/>
              </a:spcBef>
              <a:spcAft>
                <a:spcPts val="0"/>
              </a:spcAft>
              <a:buClr>
                <a:srgbClr val="3F3F3F"/>
              </a:buClr>
              <a:buSzPct val="100000"/>
              <a:buFont typeface="Calibri" panose="020F0502020204030204"/>
              <a:buNone/>
            </a:pPr>
          </a:p>
        </p:txBody>
      </p:sp>
      <p:sp>
        <p:nvSpPr>
          <p:cNvPr id="278" name="Google Shape;278;p11"/>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79" name="Google Shape;279;p11"/>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80" name="Google Shape;280;p11"/>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just" rtl="0">
              <a:spcBef>
                <a:spcPts val="0"/>
              </a:spcBef>
              <a:spcAft>
                <a:spcPts val="0"/>
              </a:spcAft>
              <a:buClr>
                <a:schemeClr val="dk1"/>
              </a:buClr>
              <a:buSzPts val="1100"/>
              <a:buFont typeface="Arial" panose="020B0604020202020204"/>
              <a:buNone/>
            </a:pPr>
            <a:r>
              <a:rPr lang="en-US"/>
              <a:t>To make best use of the key ability of neural networks to learn representations, they introduce Image-and-Spatial Transformer Networks (ISTNs) where a dedicated Image Transformer Network (ITN) is added to the head of a Spatial Transformer Network (STN) aiming to extract and retain information about SoIs, for which annotations are only required during training.</a:t>
            </a:r>
            <a:endParaRPr lang="en-US"/>
          </a:p>
          <a:p>
            <a:pPr marL="91440" lvl="0" indent="0" algn="just" rtl="0">
              <a:spcBef>
                <a:spcPts val="0"/>
              </a:spcBef>
              <a:spcAft>
                <a:spcPts val="0"/>
              </a:spcAft>
              <a:buClr>
                <a:schemeClr val="dk1"/>
              </a:buClr>
              <a:buSzPts val="1100"/>
              <a:buFont typeface="Arial" panose="020B0604020202020204"/>
              <a:buNone/>
            </a:pPr>
          </a:p>
          <a:p>
            <a:pPr marL="91440" lvl="0" indent="0" algn="just" rtl="0">
              <a:spcBef>
                <a:spcPts val="0"/>
              </a:spcBef>
              <a:spcAft>
                <a:spcPts val="0"/>
              </a:spcAft>
              <a:buClr>
                <a:schemeClr val="dk1"/>
              </a:buClr>
              <a:buSzPts val="1100"/>
              <a:buFont typeface="Arial" panose="020B0604020202020204"/>
              <a:buNone/>
            </a:pPr>
          </a:p>
          <a:p>
            <a:pPr marL="457200" lvl="0" indent="-342900" algn="just" rtl="0">
              <a:spcBef>
                <a:spcPts val="0"/>
              </a:spcBef>
              <a:spcAft>
                <a:spcPts val="0"/>
              </a:spcAft>
              <a:buSzPts val="1800"/>
              <a:buChar char="-"/>
            </a:pPr>
            <a:r>
              <a:rPr lang="en-US"/>
              <a:t>STN predicts the parameters of the spatial transformation</a:t>
            </a:r>
            <a:endParaRPr lang="en-US"/>
          </a:p>
          <a:p>
            <a:pPr marL="457200" lvl="0" indent="-342900" algn="just" rtl="0">
              <a:spcBef>
                <a:spcPts val="0"/>
              </a:spcBef>
              <a:spcAft>
                <a:spcPts val="0"/>
              </a:spcAft>
              <a:buSzPts val="1800"/>
              <a:buChar char="-"/>
            </a:pPr>
            <a:r>
              <a:rPr lang="en-US"/>
              <a:t>ITN produces a new image representation which is learned in an end-to-end fashion and optimised for the downstream registration task. Registration focuses on aligning the white box ignoring Structures-of-Interest (SoI), i.e., the vessels. </a:t>
            </a:r>
            <a:endParaRPr lang="en-US"/>
          </a:p>
          <a:p>
            <a:pPr marL="91440" lvl="0" indent="0" algn="l" rtl="0">
              <a:spcBef>
                <a:spcPts val="0"/>
              </a:spcBef>
              <a:spcAft>
                <a:spcPts val="0"/>
              </a:spcAft>
              <a:buClr>
                <a:schemeClr val="dk1"/>
              </a:buClr>
              <a:buSzPts val="2000"/>
              <a:buFont typeface="Arial" panose="020B0604020202020204"/>
              <a:buNone/>
            </a:pPr>
          </a:p>
          <a:p>
            <a:pPr marL="91440" lvl="0" indent="0" algn="l" rtl="0">
              <a:lnSpc>
                <a:spcPct val="90000"/>
              </a:lnSpc>
              <a:spcBef>
                <a:spcPts val="0"/>
              </a:spcBef>
              <a:spcAft>
                <a:spcPts val="0"/>
              </a:spcAft>
              <a:buSzPts val="2000"/>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g2a94b2d8c5a_0_0"/>
          <p:cNvSpPr txBox="1"/>
          <p:nvPr>
            <p:ph type="title"/>
          </p:nvPr>
        </p:nvSpPr>
        <p:spPr>
          <a:xfrm>
            <a:off x="1097280" y="668378"/>
            <a:ext cx="10058400" cy="14508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Clr>
                <a:schemeClr val="dk1"/>
              </a:buClr>
              <a:buSzPts val="990"/>
              <a:buFont typeface="Arial" panose="020B0604020202020204"/>
              <a:buNone/>
            </a:pPr>
            <a:r>
              <a:rPr lang="en-US"/>
              <a:t>Structure of an Spatial Transformer Networks (STN)</a:t>
            </a:r>
            <a:endParaRPr lang="en-US"/>
          </a:p>
          <a:p>
            <a:pPr marL="0" lvl="0" indent="0" algn="l" rtl="0">
              <a:spcBef>
                <a:spcPts val="0"/>
              </a:spcBef>
              <a:spcAft>
                <a:spcPts val="0"/>
              </a:spcAft>
              <a:buNone/>
            </a:pPr>
          </a:p>
        </p:txBody>
      </p:sp>
      <p:sp>
        <p:nvSpPr>
          <p:cNvPr id="287" name="Google Shape;287;g2a94b2d8c5a_0_0"/>
          <p:cNvSpPr txBox="1"/>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just" rtl="0">
              <a:spcBef>
                <a:spcPts val="1200"/>
              </a:spcBef>
              <a:spcAft>
                <a:spcPts val="0"/>
              </a:spcAft>
              <a:buClr>
                <a:schemeClr val="dk1"/>
              </a:buClr>
              <a:buSzPts val="1100"/>
              <a:buFont typeface="Arial" panose="020B0604020202020204"/>
              <a:buNone/>
            </a:pPr>
            <a:r>
              <a:rPr lang="en-US"/>
              <a:t>There are two main components: </a:t>
            </a:r>
            <a:endParaRPr lang="en-US"/>
          </a:p>
          <a:p>
            <a:pPr marL="457200" lvl="0" indent="-342900" algn="just" rtl="0">
              <a:spcBef>
                <a:spcPts val="1200"/>
              </a:spcBef>
              <a:spcAft>
                <a:spcPts val="0"/>
              </a:spcAft>
              <a:buSzPts val="1800"/>
              <a:buChar char="-"/>
            </a:pPr>
            <a:r>
              <a:rPr lang="en-US"/>
              <a:t>a feature extraction part learning a new representation of the input using convolutional layers</a:t>
            </a:r>
            <a:endParaRPr lang="en-US"/>
          </a:p>
          <a:p>
            <a:pPr marL="457200" lvl="0" indent="-342900" algn="just" rtl="0">
              <a:spcBef>
                <a:spcPts val="0"/>
              </a:spcBef>
              <a:spcAft>
                <a:spcPts val="0"/>
              </a:spcAft>
              <a:buSzPts val="1800"/>
              <a:buChar char="-"/>
            </a:pPr>
            <a:r>
              <a:rPr lang="en-US"/>
              <a:t> a part that maps these representations to transformation parameters</a:t>
            </a:r>
            <a:endParaRPr lang="en-US"/>
          </a:p>
          <a:p>
            <a:pPr marL="0" lvl="0" indent="0" algn="just" rtl="0">
              <a:spcBef>
                <a:spcPts val="1200"/>
              </a:spcBef>
              <a:spcAft>
                <a:spcPts val="0"/>
              </a:spcAft>
              <a:buClr>
                <a:schemeClr val="dk1"/>
              </a:buClr>
              <a:buSzPts val="1100"/>
              <a:buFont typeface="Arial" panose="020B0604020202020204"/>
              <a:buNone/>
            </a:pPr>
          </a:p>
          <a:p>
            <a:pPr marL="0" lvl="0" indent="0" algn="just" rtl="0">
              <a:spcBef>
                <a:spcPts val="1200"/>
              </a:spcBef>
              <a:spcAft>
                <a:spcPts val="0"/>
              </a:spcAft>
              <a:buClr>
                <a:schemeClr val="dk1"/>
              </a:buClr>
              <a:buSzPts val="1100"/>
              <a:buFont typeface="Arial" panose="020B0604020202020204"/>
              <a:buNone/>
            </a:pPr>
            <a:r>
              <a:rPr lang="en-US"/>
              <a:t>New image representations means: extracts the same structures of interest (soi) in both images.</a:t>
            </a:r>
            <a:endParaRPr lang="en-US"/>
          </a:p>
          <a:p>
            <a:pPr marL="0" lvl="0" indent="0" algn="just" rtl="0">
              <a:spcBef>
                <a:spcPts val="1200"/>
              </a:spcBef>
              <a:spcAft>
                <a:spcPts val="200"/>
              </a:spcAft>
              <a:buClr>
                <a:schemeClr val="dk1"/>
              </a:buClr>
              <a:buSzPts val="1100"/>
              <a:buFont typeface="Arial" panose="020B0604020202020204"/>
              <a:buNone/>
            </a:pPr>
            <a:r>
              <a:rPr lang="en-US"/>
              <a:t>The representation that STNs may learn, however, is not exposed and remains hidden during inference. To solve this problem,  they redesign the basic building block of the transformer module of neural network based image registration by introducing a dedicated Image Transformer Network.  </a:t>
            </a:r>
            <a:endParaRPr lang="en-US"/>
          </a:p>
        </p:txBody>
      </p:sp>
      <p:sp>
        <p:nvSpPr>
          <p:cNvPr id="288" name="Google Shape;288;g2a94b2d8c5a_0_0"/>
          <p:cNvSpPr txBox="1"/>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sp>
        <p:nvSpPr>
          <p:cNvPr id="294" name="Google Shape;294;g2a94b2d8c5a_0_7"/>
          <p:cNvSpPr txBox="1"/>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 Image Transformer Networks (ITN)</a:t>
            </a:r>
            <a:endParaRPr lang="en-US"/>
          </a:p>
        </p:txBody>
      </p:sp>
      <p:sp>
        <p:nvSpPr>
          <p:cNvPr id="295" name="Google Shape;295;g2a94b2d8c5a_0_7"/>
          <p:cNvSpPr txBox="1"/>
          <p:nvPr>
            <p:ph type="body" idx="1"/>
          </p:nvPr>
        </p:nvSpPr>
        <p:spPr>
          <a:xfrm>
            <a:off x="1097280" y="1845734"/>
            <a:ext cx="10058400" cy="4023300"/>
          </a:xfrm>
          <a:prstGeom prst="rect">
            <a:avLst/>
          </a:prstGeom>
        </p:spPr>
        <p:txBody>
          <a:bodyPr spcFirstLastPara="1" wrap="square" lIns="0" tIns="45700" rIns="0" bIns="45700" anchor="t" anchorCtr="0">
            <a:normAutofit fontScale="92500" lnSpcReduction="20000"/>
          </a:bodyPr>
          <a:lstStyle/>
          <a:p>
            <a:pPr marL="0" lvl="0" indent="0" algn="just" rtl="0">
              <a:spcBef>
                <a:spcPts val="1200"/>
              </a:spcBef>
              <a:spcAft>
                <a:spcPts val="0"/>
              </a:spcAft>
              <a:buClr>
                <a:schemeClr val="dk1"/>
              </a:buClr>
              <a:buSzPct val="55000"/>
              <a:buFont typeface="Arial" panose="020B0604020202020204"/>
              <a:buNone/>
            </a:pPr>
            <a:r>
              <a:rPr lang="en-US"/>
              <a:t>Image registration is the process of calculating spatial transforms Tθ which align a set of images to a common observational frame of reference, often one of the images in the set.</a:t>
            </a:r>
            <a:endParaRPr lang="en-US"/>
          </a:p>
          <a:p>
            <a:pPr marL="0" lvl="0" indent="0" algn="just" rtl="0">
              <a:spcBef>
                <a:spcPts val="1200"/>
              </a:spcBef>
              <a:spcAft>
                <a:spcPts val="0"/>
              </a:spcAft>
              <a:buNone/>
            </a:pPr>
            <a:r>
              <a:rPr lang="en-US"/>
              <a:t>The role of the ITN is to expose explicitly a learned image representation that is optimal for the registration task solved by the STN. A shared ITN learns to generate outputs M’ and F’, which are fed into a regular STN, where M is the moving source image undergoing spatial transformation and F is the fixed target image. Thanks to these representations a test-specific, iterative refinement over the transformation parameters can be employed, which yields highly accurate registration.</a:t>
            </a:r>
            <a:endParaRPr lang="en-US"/>
          </a:p>
          <a:p>
            <a:pPr marL="0" lvl="0" indent="0" algn="just"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200"/>
              </a:spcAft>
              <a:buNone/>
            </a:pPr>
            <a:r>
              <a:rPr lang="en-US"/>
              <a:t>                                                           Image registration (image alignment)</a:t>
            </a:r>
            <a:endParaRPr lang="en-US"/>
          </a:p>
        </p:txBody>
      </p:sp>
      <p:sp>
        <p:nvSpPr>
          <p:cNvPr id="296" name="Google Shape;296;g2a94b2d8c5a_0_7"/>
          <p:cNvSpPr txBox="1"/>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297" name="Google Shape;297;g2a94b2d8c5a_0_7"/>
          <p:cNvPicPr preferRelativeResize="0"/>
          <p:nvPr/>
        </p:nvPicPr>
        <p:blipFill>
          <a:blip r:embed="rId1"/>
          <a:stretch>
            <a:fillRect/>
          </a:stretch>
        </p:blipFill>
        <p:spPr>
          <a:xfrm>
            <a:off x="684025" y="3229500"/>
            <a:ext cx="8420100" cy="201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g2a94b2d8c5a_0_20"/>
          <p:cNvSpPr txBox="1"/>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Explicit and Implicit Training of ISTNs</a:t>
            </a:r>
            <a:endParaRPr lang="en-US"/>
          </a:p>
        </p:txBody>
      </p:sp>
      <p:sp>
        <p:nvSpPr>
          <p:cNvPr id="304" name="Google Shape;304;g2a94b2d8c5a_0_20"/>
          <p:cNvSpPr txBox="1"/>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ctr" rtl="0">
              <a:spcBef>
                <a:spcPts val="1200"/>
              </a:spcBef>
              <a:spcAft>
                <a:spcPts val="0"/>
              </a:spcAft>
              <a:buNone/>
            </a:pPr>
            <a:r>
              <a:rPr lang="en-US" sz="2100" b="1"/>
              <a:t>Explicit training of ISTNs</a:t>
            </a:r>
            <a:endParaRPr sz="2100" b="1"/>
          </a:p>
          <a:p>
            <a:pPr marL="0" lvl="0" indent="0" algn="just" rtl="0">
              <a:spcBef>
                <a:spcPts val="1200"/>
              </a:spcBef>
              <a:spcAft>
                <a:spcPts val="0"/>
              </a:spcAft>
              <a:buNone/>
            </a:pPr>
            <a:r>
              <a:rPr lang="en-US"/>
              <a:t>D</a:t>
            </a:r>
            <a:r>
              <a:rPr lang="en-US"/>
              <a:t>ifferent loss functions can be considered for training ISTNs. They use loss functions for an optimisation problem seeking optimal transformation parameters θ that minimise a dissimilarity measure (or cost function)                          ,where M is the moving source image undergoing spatial transformation and F is the fixed target image.</a:t>
            </a:r>
            <a:endParaRPr lang="en-US"/>
          </a:p>
          <a:p>
            <a:pPr marL="0" lvl="0" indent="0" algn="just" rtl="0">
              <a:spcBef>
                <a:spcPts val="1200"/>
              </a:spcBef>
              <a:spcAft>
                <a:spcPts val="0"/>
              </a:spcAft>
              <a:buNone/>
            </a:pPr>
            <a:r>
              <a:rPr lang="en-US"/>
              <a:t>They propose a loss function for the explicit ISTN training, </a:t>
            </a:r>
            <a:r>
              <a:rPr lang="en-US"/>
              <a:t>when auxiliary information about SoIs is available. It is defined as:</a:t>
            </a:r>
            <a:endParaRPr lang="en-US"/>
          </a:p>
          <a:p>
            <a:pPr marL="0" lvl="0" indent="0" algn="l" rtl="0">
              <a:spcBef>
                <a:spcPts val="1200"/>
              </a:spcBef>
              <a:spcAft>
                <a:spcPts val="0"/>
              </a:spcAft>
              <a:buNone/>
            </a:pPr>
          </a:p>
          <a:p>
            <a:pPr marL="0" lvl="0" indent="0" algn="l" rtl="0">
              <a:spcBef>
                <a:spcPts val="1200"/>
              </a:spcBef>
              <a:spcAft>
                <a:spcPts val="0"/>
              </a:spcAft>
              <a:buNone/>
            </a:pPr>
          </a:p>
          <a:p>
            <a:pPr marL="0" lvl="0" indent="0" algn="l" rtl="0">
              <a:spcBef>
                <a:spcPts val="1200"/>
              </a:spcBef>
              <a:spcAft>
                <a:spcPts val="200"/>
              </a:spcAft>
              <a:buNone/>
            </a:pPr>
          </a:p>
        </p:txBody>
      </p:sp>
      <p:sp>
        <p:nvSpPr>
          <p:cNvPr id="305" name="Google Shape;305;g2a94b2d8c5a_0_20"/>
          <p:cNvSpPr txBox="1"/>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pic>
        <p:nvPicPr>
          <p:cNvPr id="306" name="Google Shape;306;g2a94b2d8c5a_0_20"/>
          <p:cNvPicPr preferRelativeResize="0"/>
          <p:nvPr/>
        </p:nvPicPr>
        <p:blipFill>
          <a:blip r:embed="rId1"/>
          <a:stretch>
            <a:fillRect/>
          </a:stretch>
        </p:blipFill>
        <p:spPr>
          <a:xfrm>
            <a:off x="3879225" y="2868146"/>
            <a:ext cx="1311900" cy="297544"/>
          </a:xfrm>
          <a:prstGeom prst="rect">
            <a:avLst/>
          </a:prstGeom>
          <a:noFill/>
          <a:ln>
            <a:noFill/>
          </a:ln>
        </p:spPr>
      </p:pic>
      <p:pic>
        <p:nvPicPr>
          <p:cNvPr id="307" name="Google Shape;307;g2a94b2d8c5a_0_20"/>
          <p:cNvPicPr preferRelativeResize="0"/>
          <p:nvPr/>
        </p:nvPicPr>
        <p:blipFill>
          <a:blip r:embed="rId2"/>
          <a:stretch>
            <a:fillRect/>
          </a:stretch>
        </p:blipFill>
        <p:spPr>
          <a:xfrm>
            <a:off x="3542150" y="4423592"/>
            <a:ext cx="5107675" cy="67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g2a94b2d8c5a_0_36"/>
          <p:cNvSpPr txBox="1"/>
          <p:nvPr>
            <p:ph type="title"/>
          </p:nvPr>
        </p:nvSpPr>
        <p:spPr>
          <a:xfrm>
            <a:off x="1066805"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1100"/>
              <a:buFont typeface="Arial" panose="020B0604020202020204"/>
              <a:buNone/>
            </a:pPr>
            <a:r>
              <a:rPr lang="en-US"/>
              <a:t>Explicit Training of ISTNs</a:t>
            </a:r>
            <a:endParaRPr lang="en-US"/>
          </a:p>
        </p:txBody>
      </p:sp>
      <p:sp>
        <p:nvSpPr>
          <p:cNvPr id="314" name="Google Shape;314;g2a94b2d8c5a_0_36"/>
          <p:cNvSpPr txBox="1"/>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lvl="0" indent="0" algn="just" rtl="0">
              <a:spcBef>
                <a:spcPts val="1200"/>
              </a:spcBef>
              <a:spcAft>
                <a:spcPts val="0"/>
              </a:spcAft>
              <a:buNone/>
            </a:pPr>
            <a:r>
              <a:rPr lang="en-US"/>
              <a:t>This loss function combines </a:t>
            </a:r>
            <a:r>
              <a:rPr lang="en-US"/>
              <a:t>the supervised STN with an ITN loss. ‘Supervised’ refers to the fact that such SoIs need annotations on the training data.</a:t>
            </a:r>
            <a:endParaRPr lang="en-US"/>
          </a:p>
          <a:p>
            <a:pPr marL="0" lvl="0" indent="0" algn="just" rtl="0">
              <a:spcBef>
                <a:spcPts val="1200"/>
              </a:spcBef>
              <a:spcAft>
                <a:spcPts val="0"/>
              </a:spcAft>
              <a:buNone/>
            </a:pPr>
            <a:r>
              <a:rPr lang="en-US"/>
              <a:t>While the explicit loss has the desired effect of producing representations capturing the SoI information, the ITN and STN losses are somewhat decoupled where the ITN loss plays the role of deep supervision.</a:t>
            </a:r>
            <a:endParaRPr lang="en-US"/>
          </a:p>
          <a:p>
            <a:pPr marL="0" lvl="0" indent="0" algn="just" rtl="0">
              <a:spcBef>
                <a:spcPts val="1200"/>
              </a:spcBef>
              <a:spcAft>
                <a:spcPts val="200"/>
              </a:spcAft>
              <a:buNone/>
            </a:pPr>
            <a:r>
              <a:rPr lang="en-US"/>
              <a:t>While the STN predicts the parameters of the spatial transformation, the ITN produces a new image representation which is learned in an end-to-end fashion and optimised for the downstream registration task.</a:t>
            </a:r>
            <a:endParaRPr lang="en-US"/>
          </a:p>
        </p:txBody>
      </p:sp>
      <p:sp>
        <p:nvSpPr>
          <p:cNvPr id="315" name="Google Shape;315;g2a94b2d8c5a_0_36"/>
          <p:cNvSpPr txBox="1"/>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12"/>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Implicit Training of ISTNs</a:t>
            </a:r>
            <a:endParaRPr lang="en-US"/>
          </a:p>
        </p:txBody>
      </p:sp>
      <p:sp>
        <p:nvSpPr>
          <p:cNvPr id="322" name="Google Shape;322;p12"/>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23" name="Google Shape;323;p12"/>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24" name="Google Shape;324;p12"/>
          <p:cNvSpPr txBox="1"/>
          <p:nvPr>
            <p:ph type="body" idx="1"/>
          </p:nvPr>
        </p:nvSpPr>
        <p:spPr>
          <a:xfrm>
            <a:off x="1097280" y="184446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p>
          <a:p>
            <a:pPr marL="91440" lvl="0" indent="0" algn="l" rtl="0">
              <a:lnSpc>
                <a:spcPct val="90000"/>
              </a:lnSpc>
              <a:spcBef>
                <a:spcPts val="0"/>
              </a:spcBef>
              <a:spcAft>
                <a:spcPts val="0"/>
              </a:spcAft>
              <a:buSzPts val="2000"/>
              <a:buNone/>
            </a:pPr>
          </a:p>
          <a:p>
            <a:pPr marL="91440" lvl="0" indent="0" algn="l" rtl="0">
              <a:lnSpc>
                <a:spcPct val="90000"/>
              </a:lnSpc>
              <a:spcBef>
                <a:spcPts val="0"/>
              </a:spcBef>
              <a:spcAft>
                <a:spcPts val="0"/>
              </a:spcAft>
              <a:buSzPts val="2000"/>
              <a:buNone/>
            </a:pPr>
            <a:r>
              <a:rPr lang="en-US"/>
              <a:t>-  		            and 		           intertwine the outputs of the 	            the SoI encodings 	       and the estimated transformation parameters θ from STN</a:t>
            </a:r>
            <a:endParaRPr lang="en-US"/>
          </a:p>
          <a:p>
            <a:pPr marL="91440" lvl="0" indent="0" algn="l" rtl="0">
              <a:lnSpc>
                <a:spcPct val="90000"/>
              </a:lnSpc>
              <a:spcBef>
                <a:spcPts val="0"/>
              </a:spcBef>
              <a:spcAft>
                <a:spcPts val="0"/>
              </a:spcAft>
              <a:buSzPts val="2000"/>
              <a:buNone/>
            </a:pPr>
            <a:endParaRPr lang="en-US"/>
          </a:p>
          <a:p>
            <a:pPr marL="91440" lvl="0" indent="0" algn="l" rtl="0">
              <a:lnSpc>
                <a:spcPct val="90000"/>
              </a:lnSpc>
              <a:spcBef>
                <a:spcPts val="0"/>
              </a:spcBef>
              <a:spcAft>
                <a:spcPts val="0"/>
              </a:spcAft>
              <a:buSzPts val="2000"/>
              <a:buNone/>
            </a:pPr>
            <a:r>
              <a:rPr lang="en-US"/>
              <a:t>- Supervised STN loss provides a fully end-to-end training of image representations that are optimised for the downstream registration task.</a:t>
            </a:r>
            <a:endParaRPr lang="en-US"/>
          </a:p>
          <a:p>
            <a:pPr marL="91440" lvl="0" indent="0" algn="l" rtl="0">
              <a:lnSpc>
                <a:spcPct val="90000"/>
              </a:lnSpc>
              <a:spcBef>
                <a:spcPts val="0"/>
              </a:spcBef>
              <a:spcAft>
                <a:spcPts val="0"/>
              </a:spcAft>
              <a:buSzPts val="2000"/>
              <a:buNone/>
            </a:pPr>
            <a:endParaRPr lang="en-US"/>
          </a:p>
          <a:p>
            <a:pPr marL="91440" lvl="0" indent="0" algn="l" rtl="0">
              <a:lnSpc>
                <a:spcPct val="90000"/>
              </a:lnSpc>
              <a:spcBef>
                <a:spcPts val="0"/>
              </a:spcBef>
              <a:spcAft>
                <a:spcPts val="0"/>
              </a:spcAft>
              <a:buSzPts val="2000"/>
              <a:buNone/>
            </a:pPr>
            <a:endParaRPr lang="en-US"/>
          </a:p>
        </p:txBody>
      </p:sp>
      <p:pic>
        <p:nvPicPr>
          <p:cNvPr id="2" name="Picture 1" descr="Screenshot 2023-12-22 at 5.35.41 AM"/>
          <p:cNvPicPr>
            <a:picLocks noChangeAspect="1"/>
          </p:cNvPicPr>
          <p:nvPr/>
        </p:nvPicPr>
        <p:blipFill>
          <a:blip r:embed="rId1"/>
          <a:stretch>
            <a:fillRect/>
          </a:stretch>
        </p:blipFill>
        <p:spPr>
          <a:xfrm>
            <a:off x="2639695" y="4149090"/>
            <a:ext cx="6743700" cy="596900"/>
          </a:xfrm>
          <a:prstGeom prst="rect">
            <a:avLst/>
          </a:prstGeom>
        </p:spPr>
      </p:pic>
      <p:pic>
        <p:nvPicPr>
          <p:cNvPr id="3" name="Picture 2" descr="Screenshot 2023-12-22 at 5.45.20 AM"/>
          <p:cNvPicPr>
            <a:picLocks noChangeAspect="1"/>
          </p:cNvPicPr>
          <p:nvPr/>
        </p:nvPicPr>
        <p:blipFill>
          <a:blip r:embed="rId2"/>
          <a:stretch>
            <a:fillRect/>
          </a:stretch>
        </p:blipFill>
        <p:spPr>
          <a:xfrm>
            <a:off x="1415415" y="2369820"/>
            <a:ext cx="2141855" cy="382270"/>
          </a:xfrm>
          <a:prstGeom prst="rect">
            <a:avLst/>
          </a:prstGeom>
        </p:spPr>
      </p:pic>
      <p:pic>
        <p:nvPicPr>
          <p:cNvPr id="4" name="Picture 3" descr="Screenshot 2023-12-22 at 5.43.47 AM"/>
          <p:cNvPicPr>
            <a:picLocks noChangeAspect="1"/>
          </p:cNvPicPr>
          <p:nvPr/>
        </p:nvPicPr>
        <p:blipFill>
          <a:blip r:embed="rId3"/>
          <a:stretch>
            <a:fillRect/>
          </a:stretch>
        </p:blipFill>
        <p:spPr>
          <a:xfrm>
            <a:off x="4086860" y="2348865"/>
            <a:ext cx="2195830" cy="400050"/>
          </a:xfrm>
          <a:prstGeom prst="rect">
            <a:avLst/>
          </a:prstGeom>
        </p:spPr>
      </p:pic>
      <p:pic>
        <p:nvPicPr>
          <p:cNvPr id="5" name="Picture 4" descr="Screenshot 2023-12-22 at 5.36.23 AM"/>
          <p:cNvPicPr>
            <a:picLocks noChangeAspect="1"/>
          </p:cNvPicPr>
          <p:nvPr/>
        </p:nvPicPr>
        <p:blipFill>
          <a:blip r:embed="rId4"/>
          <a:stretch>
            <a:fillRect/>
          </a:stretch>
        </p:blipFill>
        <p:spPr>
          <a:xfrm>
            <a:off x="9336405" y="2431415"/>
            <a:ext cx="1435735" cy="320675"/>
          </a:xfrm>
          <a:prstGeom prst="rect">
            <a:avLst/>
          </a:prstGeom>
        </p:spPr>
      </p:pic>
      <p:pic>
        <p:nvPicPr>
          <p:cNvPr id="6" name="Picture 5" descr="Screenshot 2023-12-22 at 5.36.37 AM"/>
          <p:cNvPicPr>
            <a:picLocks noChangeAspect="1"/>
          </p:cNvPicPr>
          <p:nvPr/>
        </p:nvPicPr>
        <p:blipFill>
          <a:blip r:embed="rId5"/>
          <a:stretch>
            <a:fillRect/>
          </a:stretch>
        </p:blipFill>
        <p:spPr>
          <a:xfrm>
            <a:off x="3143885" y="2708910"/>
            <a:ext cx="1017270" cy="3086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a:bodyPr>
          <a:p>
            <a:r>
              <a:rPr lang="en-US">
                <a:sym typeface="+mn-ea"/>
              </a:rPr>
              <a:t>Evolution of ITN representations over the course of training</a:t>
            </a:r>
            <a:endParaRPr lang="en-US"/>
          </a:p>
        </p:txBody>
      </p:sp>
      <p:sp>
        <p:nvSpPr>
          <p:cNvPr id="3" name="Text Placeholder 2"/>
          <p:cNvSpPr/>
          <p:nvPr>
            <p:ph type="body" idx="1"/>
          </p:nvPr>
        </p:nvSpPr>
        <p:spPr/>
        <p:txBody>
          <a:bodyPr>
            <a:normAutofit lnSpcReduction="10000"/>
          </a:bodyPr>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r>
              <a:rPr lang="en-US"/>
              <a:t>- Top row - segmentations</a:t>
            </a:r>
            <a:endParaRPr lang="en-US"/>
          </a:p>
          <a:p>
            <a:pPr marL="114300" indent="0">
              <a:buNone/>
            </a:pPr>
            <a:r>
              <a:rPr lang="en-US"/>
              <a:t>- Bottom row - landmark annotations (distance maps)</a:t>
            </a:r>
            <a:endParaRPr lang="en-US"/>
          </a:p>
          <a:p>
            <a:pPr marL="114300" indent="0">
              <a:buNone/>
            </a:pPr>
            <a:r>
              <a:rPr lang="en-US"/>
              <a:t>- The learned image representation allows accurate structure-guided registration with test-specific refinement at test time.</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descr="Screenshot 2023-12-22 at 6.03.30 AM"/>
          <p:cNvPicPr>
            <a:picLocks noChangeAspect="1"/>
          </p:cNvPicPr>
          <p:nvPr/>
        </p:nvPicPr>
        <p:blipFill>
          <a:blip r:embed="rId1"/>
          <a:stretch>
            <a:fillRect/>
          </a:stretch>
        </p:blipFill>
        <p:spPr>
          <a:xfrm>
            <a:off x="2261235" y="1772920"/>
            <a:ext cx="7730490" cy="23641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Test-specific Iterative Refinement</a:t>
            </a:r>
            <a:endParaRPr lang="en-US"/>
          </a:p>
        </p:txBody>
      </p:sp>
      <p:sp>
        <p:nvSpPr>
          <p:cNvPr id="3" name="Text Placeholder 2"/>
          <p:cNvSpPr/>
          <p:nvPr>
            <p:ph type="body" idx="1"/>
          </p:nvPr>
        </p:nvSpPr>
        <p:spPr/>
        <p:txBody>
          <a:bodyPr/>
          <a:p>
            <a:pPr marL="114300" indent="0">
              <a:buNone/>
            </a:pPr>
            <a:r>
              <a:rPr lang="en-US"/>
              <a:t>- The key of ISTNs - enable structure-guided, test-specific refinement based on the learned representations M’ and F’</a:t>
            </a:r>
            <a:endParaRPr lang="en-US"/>
          </a:p>
          <a:p>
            <a:pPr marL="114300" indent="0">
              <a:buNone/>
            </a:pPr>
            <a:r>
              <a:rPr lang="en-US"/>
              <a:t>- Any registration technique can be used for refinement by using the inferred images M’ and F’ as inputs </a:t>
            </a:r>
            <a:endParaRPr lang="en-US"/>
          </a:p>
          <a:p>
            <a:pPr marL="114300" indent="0">
              <a:buNone/>
            </a:pPr>
            <a:r>
              <a:rPr lang="en-US"/>
              <a:t>- We can also directly leverage the STN module itself to perform the refinement at inference time by iteratively updating the STN weights (ITN weights fixed) through minimization of a refinement loss, </a:t>
            </a:r>
            <a:endParaRPr lang="en-US"/>
          </a:p>
          <a:p>
            <a:pPr marL="114300" indent="0">
              <a:buNone/>
            </a:pPr>
            <a:r>
              <a:rPr lang="en-US"/>
              <a:t>- Since the representations M’ and F’ are generated by the trained ITN, no annotations are required for the test images to perform the iterative refinement</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descr="Screenshot 2023-12-22 at 6.23.42 AM"/>
          <p:cNvPicPr>
            <a:picLocks noChangeAspect="1"/>
          </p:cNvPicPr>
          <p:nvPr/>
        </p:nvPicPr>
        <p:blipFill>
          <a:blip r:embed="rId1"/>
          <a:stretch>
            <a:fillRect/>
          </a:stretch>
        </p:blipFill>
        <p:spPr>
          <a:xfrm>
            <a:off x="2999740" y="3860800"/>
            <a:ext cx="1956435" cy="298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Transformation Models</a:t>
            </a:r>
            <a:endParaRPr lang="en-US"/>
          </a:p>
        </p:txBody>
      </p:sp>
      <p:sp>
        <p:nvSpPr>
          <p:cNvPr id="3" name="Text Placeholder 2"/>
          <p:cNvSpPr/>
          <p:nvPr>
            <p:ph type="body" idx="1"/>
          </p:nvPr>
        </p:nvSpPr>
        <p:spPr/>
        <p:txBody>
          <a:bodyPr>
            <a:normAutofit lnSpcReduction="20000"/>
          </a:bodyPr>
          <a:p>
            <a:pPr marL="114300" indent="0">
              <a:buNone/>
            </a:pPr>
            <a:r>
              <a:rPr lang="en-US"/>
              <a:t>- This ISTN architecture allows the integration of various linear and non-linear transformation models</a:t>
            </a:r>
            <a:endParaRPr lang="en-US"/>
          </a:p>
          <a:p>
            <a:pPr marL="114300" indent="0">
              <a:buNone/>
            </a:pPr>
            <a:r>
              <a:rPr lang="en-US"/>
              <a:t>- We employ a typical parameterisation for affine transformations decomposed into</a:t>
            </a:r>
            <a:endParaRPr lang="en-US"/>
          </a:p>
          <a:p>
            <a:pPr marL="114300" indent="0">
              <a:buNone/>
            </a:pPr>
            <a:endParaRPr lang="en-US"/>
          </a:p>
          <a:p>
            <a:pPr marL="114300" indent="0">
              <a:buNone/>
            </a:pPr>
            <a:r>
              <a:rPr lang="en-US"/>
              <a:t>where 			      are the translation, rotation, scaling and shearing matrices</a:t>
            </a:r>
            <a:endParaRPr lang="en-US"/>
          </a:p>
          <a:p>
            <a:pPr marL="114300" indent="0">
              <a:buNone/>
            </a:pPr>
            <a:r>
              <a:rPr lang="en-US"/>
              <a:t>- This decomposition allows us to set intuitive bounds on the individual transformation parameters by using appropriately scaled tanh functions. </a:t>
            </a:r>
            <a:endParaRPr lang="en-US"/>
          </a:p>
          <a:p>
            <a:pPr marL="114300" indent="0">
              <a:buNone/>
            </a:pPr>
            <a:r>
              <a:rPr lang="en-US"/>
              <a:t>-For non-linear registration we employ a standard B-spline parameterisation using a regular grid of control points. Transformation parameters </a:t>
            </a:r>
            <a:r>
              <a:rPr lang="en-US">
                <a:sym typeface="+mn-ea"/>
              </a:rPr>
              <a:t>θ</a:t>
            </a:r>
            <a:r>
              <a:rPr lang="en-US"/>
              <a:t> then correspond to control point displacements.</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descr="Screenshot 2023-12-22 at 6.38.09 AM"/>
          <p:cNvPicPr>
            <a:picLocks noChangeAspect="1"/>
          </p:cNvPicPr>
          <p:nvPr/>
        </p:nvPicPr>
        <p:blipFill>
          <a:blip r:embed="rId1"/>
          <a:stretch>
            <a:fillRect/>
          </a:stretch>
        </p:blipFill>
        <p:spPr>
          <a:xfrm>
            <a:off x="4367530" y="2708910"/>
            <a:ext cx="3168015" cy="436880"/>
          </a:xfrm>
          <a:prstGeom prst="rect">
            <a:avLst/>
          </a:prstGeom>
        </p:spPr>
      </p:pic>
      <p:pic>
        <p:nvPicPr>
          <p:cNvPr id="7" name="Picture 6" descr="Screenshot 2023-12-22 at 6.38.50 AM"/>
          <p:cNvPicPr>
            <a:picLocks noChangeAspect="1"/>
          </p:cNvPicPr>
          <p:nvPr/>
        </p:nvPicPr>
        <p:blipFill>
          <a:blip r:embed="rId2"/>
          <a:stretch>
            <a:fillRect/>
          </a:stretch>
        </p:blipFill>
        <p:spPr>
          <a:xfrm>
            <a:off x="1991360" y="3145790"/>
            <a:ext cx="2235835" cy="327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Image Registration</a:t>
            </a:r>
            <a:endParaRPr lang="en-US"/>
          </a:p>
        </p:txBody>
      </p:sp>
      <p:sp>
        <p:nvSpPr>
          <p:cNvPr id="188" name="Google Shape;188;p2"/>
          <p:cNvSpPr txBox="1"/>
          <p:nvPr>
            <p:ph type="body" idx="1"/>
          </p:nvPr>
        </p:nvSpPr>
        <p:spPr>
          <a:xfrm>
            <a:off x="1097280" y="1845734"/>
            <a:ext cx="7343335" cy="4023360"/>
          </a:xfrm>
          <a:prstGeom prst="rect">
            <a:avLst/>
          </a:prstGeom>
          <a:noFill/>
          <a:ln>
            <a:noFill/>
          </a:ln>
        </p:spPr>
        <p:txBody>
          <a:bodyPr spcFirstLastPara="1" wrap="square" lIns="0" tIns="45700" rIns="0" bIns="45700" anchor="t" anchorCtr="0">
            <a:normAutofit/>
          </a:bodyPr>
          <a:lstStyle/>
          <a:p>
            <a:pPr marL="91440" lvl="0" indent="-127000" algn="just" rtl="0">
              <a:lnSpc>
                <a:spcPct val="90000"/>
              </a:lnSpc>
              <a:spcBef>
                <a:spcPts val="0"/>
              </a:spcBef>
              <a:spcAft>
                <a:spcPts val="0"/>
              </a:spcAft>
              <a:buSzPts val="2000"/>
              <a:buFont typeface="Arial" panose="020B0604020202020204"/>
              <a:buChar char="•"/>
            </a:pPr>
            <a:r>
              <a:rPr lang="en-US"/>
              <a:t>Aligning Images for Better Analysis and Understanding</a:t>
            </a:r>
            <a:endParaRPr lang="en-US"/>
          </a:p>
          <a:p>
            <a:pPr marL="91440" lvl="0" indent="-127000" algn="just" rtl="0">
              <a:lnSpc>
                <a:spcPct val="90000"/>
              </a:lnSpc>
              <a:spcBef>
                <a:spcPts val="1400"/>
              </a:spcBef>
              <a:spcAft>
                <a:spcPts val="0"/>
              </a:spcAft>
              <a:buSzPts val="2000"/>
              <a:buFont typeface="Arial" panose="020B0604020202020204"/>
              <a:buChar char="•"/>
            </a:pPr>
            <a:r>
              <a:rPr lang="en-US"/>
              <a:t>It aims to establish a transformation that best aligns the source image (object image) F with the target image (reference image) G</a:t>
            </a:r>
            <a:endParaRPr>
              <a:solidFill>
                <a:srgbClr val="000000"/>
              </a:solidFill>
            </a:endParaRPr>
          </a:p>
          <a:p>
            <a:pPr marL="91440" lvl="0" indent="-127000" algn="l" rtl="0">
              <a:lnSpc>
                <a:spcPct val="90000"/>
              </a:lnSpc>
              <a:spcBef>
                <a:spcPts val="1400"/>
              </a:spcBef>
              <a:spcAft>
                <a:spcPts val="0"/>
              </a:spcAft>
              <a:buSzPts val="2000"/>
              <a:buFont typeface="Arial" panose="020B0604020202020204"/>
              <a:buChar char="•"/>
            </a:pPr>
            <a:r>
              <a:rPr lang="en-US"/>
              <a:t>Overlaying and Comparing Images</a:t>
            </a:r>
            <a:endParaRPr lang="en-US"/>
          </a:p>
          <a:p>
            <a:pPr marL="91440" lvl="0" indent="-127000" algn="l" rtl="0">
              <a:lnSpc>
                <a:spcPct val="90000"/>
              </a:lnSpc>
              <a:spcBef>
                <a:spcPts val="1400"/>
              </a:spcBef>
              <a:spcAft>
                <a:spcPts val="0"/>
              </a:spcAft>
              <a:buSzPts val="2000"/>
              <a:buFont typeface="Arial" panose="020B0604020202020204"/>
              <a:buChar char="•"/>
            </a:pPr>
            <a:r>
              <a:rPr lang="en-US"/>
              <a:t>Creating Panoramas and Orthomosaics</a:t>
            </a:r>
            <a:endParaRPr lang="en-US"/>
          </a:p>
          <a:p>
            <a:pPr marL="91440" lvl="0" indent="-127000" algn="l" rtl="0">
              <a:lnSpc>
                <a:spcPct val="90000"/>
              </a:lnSpc>
              <a:spcBef>
                <a:spcPts val="1400"/>
              </a:spcBef>
              <a:spcAft>
                <a:spcPts val="0"/>
              </a:spcAft>
              <a:buSzPts val="2000"/>
              <a:buFont typeface="Arial" panose="020B0604020202020204"/>
              <a:buChar char="•"/>
            </a:pPr>
            <a:r>
              <a:rPr lang="en-US"/>
              <a:t>Enhancing Data Fusion</a:t>
            </a:r>
            <a:endParaRPr lang="en-US"/>
          </a:p>
        </p:txBody>
      </p:sp>
      <p:sp>
        <p:nvSpPr>
          <p:cNvPr id="189" name="Google Shape;189;p2"/>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190" name="Google Shape;190;p2"/>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191" name="Google Shape;191;p2" descr="Ein Bild, das Wolke, Himmel, draußen, Gebäude enthält.&#10;&#10;Automatisch generierte Beschreibung"/>
          <p:cNvPicPr preferRelativeResize="0"/>
          <p:nvPr/>
        </p:nvPicPr>
        <p:blipFill rotWithShape="1">
          <a:blip r:embed="rId1"/>
          <a:srcRect/>
          <a:stretch>
            <a:fillRect/>
          </a:stretch>
        </p:blipFill>
        <p:spPr>
          <a:xfrm>
            <a:off x="8536744" y="1737360"/>
            <a:ext cx="3062068" cy="4593102"/>
          </a:xfrm>
          <a:prstGeom prst="rect">
            <a:avLst/>
          </a:prstGeom>
          <a:noFill/>
          <a:ln>
            <a:noFill/>
          </a:ln>
        </p:spPr>
      </p:pic>
      <p:sp>
        <p:nvSpPr>
          <p:cNvPr id="192" name="Google Shape;192;p2"/>
          <p:cNvSpPr txBox="1"/>
          <p:nvPr/>
        </p:nvSpPr>
        <p:spPr>
          <a:xfrm>
            <a:off x="773723" y="6028004"/>
            <a:ext cx="4352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1"/>
                </a:solidFill>
                <a:latin typeface="Calibri" panose="020F0502020204030204"/>
                <a:ea typeface="Calibri" panose="020F0502020204030204"/>
                <a:cs typeface="Calibri" panose="020F0502020204030204"/>
                <a:sym typeface="Calibri" panose="020F0502020204030204"/>
              </a:rPr>
              <a:t>Source: https://en.wikipedia.org/wiki/Image_registration</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13"/>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Experimental Setup</a:t>
            </a:r>
            <a:endParaRPr lang="en-US"/>
          </a:p>
        </p:txBody>
      </p:sp>
      <p:sp>
        <p:nvSpPr>
          <p:cNvPr id="330" name="Google Shape;330;p13"/>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solidFill>
                  <a:schemeClr val="dk1"/>
                </a:solidFill>
              </a:rPr>
              <a:t>Pairwise registration of brain MRI.</a:t>
            </a:r>
            <a:endParaRPr>
              <a:solidFill>
                <a:schemeClr val="dk1"/>
              </a:solidFill>
            </a:endParaRPr>
          </a:p>
          <a:p>
            <a:pPr marL="91440" lvl="0" indent="-127000" algn="l" rtl="0">
              <a:lnSpc>
                <a:spcPct val="90000"/>
              </a:lnSpc>
              <a:spcBef>
                <a:spcPts val="1400"/>
              </a:spcBef>
              <a:spcAft>
                <a:spcPts val="0"/>
              </a:spcAft>
              <a:buSzPts val="2000"/>
              <a:buFont typeface="Arial" panose="020B0604020202020204"/>
              <a:buChar char="•"/>
            </a:pPr>
            <a:r>
              <a:rPr lang="en-US">
                <a:solidFill>
                  <a:schemeClr val="dk1"/>
                </a:solidFill>
              </a:rPr>
              <a:t>420 individual subjects from the </a:t>
            </a:r>
            <a:r>
              <a:rPr lang="en-US"/>
              <a:t>UK Biobank Imaging Study.</a:t>
            </a:r>
            <a:endParaRPr lang="en-US"/>
          </a:p>
          <a:p>
            <a:pPr marL="91440" lvl="0" indent="-127000" algn="l" rtl="0">
              <a:lnSpc>
                <a:spcPct val="90000"/>
              </a:lnSpc>
              <a:spcBef>
                <a:spcPts val="1400"/>
              </a:spcBef>
              <a:spcAft>
                <a:spcPts val="0"/>
              </a:spcAft>
              <a:buSzPts val="2000"/>
              <a:buFont typeface="Arial" panose="020B0604020202020204"/>
              <a:buChar char="•"/>
            </a:pPr>
            <a:r>
              <a:rPr lang="en-US"/>
              <a:t>100 random pairs of moving and fixed images for training.</a:t>
            </a:r>
            <a:endParaRPr lang="en-US"/>
          </a:p>
          <a:p>
            <a:pPr marL="91440" lvl="0" indent="-127000" algn="l" rtl="0">
              <a:lnSpc>
                <a:spcPct val="90000"/>
              </a:lnSpc>
              <a:spcBef>
                <a:spcPts val="1400"/>
              </a:spcBef>
              <a:spcAft>
                <a:spcPts val="0"/>
              </a:spcAft>
              <a:buSzPts val="2000"/>
              <a:buFont typeface="Arial" panose="020B0604020202020204"/>
              <a:buChar char="•"/>
            </a:pPr>
            <a:r>
              <a:rPr lang="en-US"/>
              <a:t>10 pairs for validation, and 100 pairs for testing.</a:t>
            </a:r>
            <a:endParaRPr>
              <a:solidFill>
                <a:schemeClr val="dk1"/>
              </a:solidFill>
            </a:endParaRPr>
          </a:p>
        </p:txBody>
      </p:sp>
      <p:sp>
        <p:nvSpPr>
          <p:cNvPr id="331" name="Google Shape;331;p13"/>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32" name="Google Shape;332;p13"/>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14"/>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Experimental Setup</a:t>
            </a:r>
            <a:endParaRPr lang="en-US"/>
          </a:p>
        </p:txBody>
      </p:sp>
      <p:sp>
        <p:nvSpPr>
          <p:cNvPr id="338" name="Google Shape;338;p14"/>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Images are skullstripped and intensity normalized.</a:t>
            </a:r>
            <a:endParaRPr lang="en-US"/>
          </a:p>
          <a:p>
            <a:pPr marL="91440" lvl="0" indent="-127000" algn="l" rtl="0">
              <a:lnSpc>
                <a:spcPct val="90000"/>
              </a:lnSpc>
              <a:spcBef>
                <a:spcPts val="1400"/>
              </a:spcBef>
              <a:spcAft>
                <a:spcPts val="0"/>
              </a:spcAft>
              <a:buSzPts val="2000"/>
              <a:buFont typeface="Arial" panose="020B0604020202020204"/>
              <a:buChar char="•"/>
            </a:pPr>
            <a:r>
              <a:rPr lang="en-US"/>
              <a:t>Binarised segmentation label maps are used as the SoI information.</a:t>
            </a:r>
            <a:endParaRPr lang="en-US"/>
          </a:p>
          <a:p>
            <a:pPr marL="91440" lvl="0" indent="-127000" algn="l" rtl="0">
              <a:lnSpc>
                <a:spcPct val="90000"/>
              </a:lnSpc>
              <a:spcBef>
                <a:spcPts val="1400"/>
              </a:spcBef>
              <a:spcAft>
                <a:spcPts val="0"/>
              </a:spcAft>
              <a:buSzPts val="2000"/>
              <a:buFont typeface="Arial" panose="020B0604020202020204"/>
              <a:buChar char="•"/>
            </a:pPr>
            <a:r>
              <a:rPr lang="en-US"/>
              <a:t>calculating Dice scores and average surface distances (ASDs).</a:t>
            </a:r>
            <a:endParaRPr lang="en-US"/>
          </a:p>
          <a:p>
            <a:pPr marL="91440" lvl="0" indent="-127000" algn="l" rtl="0">
              <a:lnSpc>
                <a:spcPct val="90000"/>
              </a:lnSpc>
              <a:spcBef>
                <a:spcPts val="1400"/>
              </a:spcBef>
              <a:spcAft>
                <a:spcPts val="0"/>
              </a:spcAft>
              <a:buSzPts val="2000"/>
              <a:buFont typeface="Arial" panose="020B0604020202020204"/>
              <a:buChar char="•"/>
            </a:pPr>
            <a:r>
              <a:rPr lang="en-US" b="0" i="0">
                <a:solidFill>
                  <a:srgbClr val="374151"/>
                </a:solidFill>
                <a:latin typeface="Arial" panose="020B0604020202020204"/>
                <a:ea typeface="Arial" panose="020B0604020202020204"/>
                <a:cs typeface="Arial" panose="020B0604020202020204"/>
                <a:sym typeface="Arial" panose="020B0604020202020204"/>
              </a:rPr>
              <a:t>The Dice Score is a measure of the spatial overlap between the predicted and true segmentation masks. </a:t>
            </a:r>
            <a:endParaRPr b="0" i="0">
              <a:solidFill>
                <a:srgbClr val="374151"/>
              </a:solidFill>
              <a:latin typeface="Arial" panose="020B0604020202020204"/>
              <a:ea typeface="Arial" panose="020B0604020202020204"/>
              <a:cs typeface="Arial" panose="020B0604020202020204"/>
              <a:sym typeface="Arial" panose="020B0604020202020204"/>
            </a:endParaRPr>
          </a:p>
          <a:p>
            <a:pPr marL="91440" lvl="0" indent="-127000" algn="l" rtl="0">
              <a:lnSpc>
                <a:spcPct val="90000"/>
              </a:lnSpc>
              <a:spcBef>
                <a:spcPts val="1400"/>
              </a:spcBef>
              <a:spcAft>
                <a:spcPts val="0"/>
              </a:spcAft>
              <a:buSzPts val="2000"/>
              <a:buFont typeface="Arial" panose="020B0604020202020204"/>
              <a:buChar char="•"/>
            </a:pPr>
            <a:r>
              <a:rPr lang="en-US" b="0" i="1">
                <a:solidFill>
                  <a:srgbClr val="374151"/>
                </a:solidFill>
                <a:latin typeface="Arial" panose="020B0604020202020204"/>
                <a:ea typeface="Arial" panose="020B0604020202020204"/>
                <a:cs typeface="Arial" panose="020B0604020202020204"/>
                <a:sym typeface="Arial" panose="020B0604020202020204"/>
              </a:rPr>
              <a:t>Dice</a:t>
            </a:r>
            <a:r>
              <a:rPr lang="en-US" b="0" i="0">
                <a:solidFill>
                  <a:srgbClr val="374151"/>
                </a:solidFill>
                <a:latin typeface="Arial" panose="020B0604020202020204"/>
                <a:ea typeface="Arial" panose="020B0604020202020204"/>
                <a:cs typeface="Arial" panose="020B0604020202020204"/>
                <a:sym typeface="Arial" panose="020B0604020202020204"/>
              </a:rPr>
              <a:t>=2×∣</a:t>
            </a:r>
            <a:r>
              <a:rPr lang="en-US" b="0" i="1">
                <a:solidFill>
                  <a:srgbClr val="374151"/>
                </a:solidFill>
                <a:latin typeface="Arial" panose="020B0604020202020204"/>
                <a:ea typeface="Arial" panose="020B0604020202020204"/>
                <a:cs typeface="Arial" panose="020B0604020202020204"/>
                <a:sym typeface="Arial" panose="020B0604020202020204"/>
              </a:rPr>
              <a:t>A</a:t>
            </a:r>
            <a:r>
              <a:rPr lang="en-US" b="0" i="0">
                <a:solidFill>
                  <a:srgbClr val="374151"/>
                </a:solidFill>
                <a:latin typeface="Arial" panose="020B0604020202020204"/>
                <a:ea typeface="Arial" panose="020B0604020202020204"/>
                <a:cs typeface="Arial" panose="020B0604020202020204"/>
                <a:sym typeface="Arial" panose="020B0604020202020204"/>
              </a:rPr>
              <a:t>∩</a:t>
            </a:r>
            <a:r>
              <a:rPr lang="en-US" b="0" i="1">
                <a:solidFill>
                  <a:srgbClr val="374151"/>
                </a:solidFill>
                <a:latin typeface="Arial" panose="020B0604020202020204"/>
                <a:ea typeface="Arial" panose="020B0604020202020204"/>
                <a:cs typeface="Arial" panose="020B0604020202020204"/>
                <a:sym typeface="Arial" panose="020B0604020202020204"/>
              </a:rPr>
              <a:t>B</a:t>
            </a:r>
            <a:r>
              <a:rPr lang="en-US" b="0" i="0">
                <a:solidFill>
                  <a:srgbClr val="374151"/>
                </a:solidFill>
                <a:latin typeface="Arial" panose="020B0604020202020204"/>
                <a:ea typeface="Arial" panose="020B0604020202020204"/>
                <a:cs typeface="Arial" panose="020B0604020202020204"/>
                <a:sym typeface="Arial" panose="020B0604020202020204"/>
              </a:rPr>
              <a:t>∣​÷∣</a:t>
            </a:r>
            <a:r>
              <a:rPr lang="en-US" b="0" i="1">
                <a:solidFill>
                  <a:srgbClr val="374151"/>
                </a:solidFill>
                <a:latin typeface="Arial" panose="020B0604020202020204"/>
                <a:ea typeface="Arial" panose="020B0604020202020204"/>
                <a:cs typeface="Arial" panose="020B0604020202020204"/>
                <a:sym typeface="Arial" panose="020B0604020202020204"/>
              </a:rPr>
              <a:t>A</a:t>
            </a:r>
            <a:r>
              <a:rPr lang="en-US" b="0" i="0">
                <a:solidFill>
                  <a:srgbClr val="374151"/>
                </a:solidFill>
                <a:latin typeface="Arial" panose="020B0604020202020204"/>
                <a:ea typeface="Arial" panose="020B0604020202020204"/>
                <a:cs typeface="Arial" panose="020B0604020202020204"/>
                <a:sym typeface="Arial" panose="020B0604020202020204"/>
              </a:rPr>
              <a:t>∣+∣</a:t>
            </a:r>
            <a:r>
              <a:rPr lang="en-US" b="0" i="1">
                <a:solidFill>
                  <a:srgbClr val="374151"/>
                </a:solidFill>
                <a:latin typeface="Arial" panose="020B0604020202020204"/>
                <a:ea typeface="Arial" panose="020B0604020202020204"/>
                <a:cs typeface="Arial" panose="020B0604020202020204"/>
                <a:sym typeface="Arial" panose="020B0604020202020204"/>
              </a:rPr>
              <a:t>B</a:t>
            </a:r>
            <a:r>
              <a:rPr lang="en-US" b="0" i="0">
                <a:solidFill>
                  <a:srgbClr val="374151"/>
                </a:solidFill>
                <a:latin typeface="Arial" panose="020B0604020202020204"/>
                <a:ea typeface="Arial" panose="020B0604020202020204"/>
                <a:cs typeface="Arial" panose="020B0604020202020204"/>
                <a:sym typeface="Arial" panose="020B0604020202020204"/>
              </a:rPr>
              <a:t>∣</a:t>
            </a:r>
            <a:endParaRPr b="0" i="0">
              <a:solidFill>
                <a:srgbClr val="374151"/>
              </a:solidFill>
              <a:latin typeface="Arial" panose="020B0604020202020204"/>
              <a:ea typeface="Arial" panose="020B0604020202020204"/>
              <a:cs typeface="Arial" panose="020B0604020202020204"/>
              <a:sym typeface="Arial" panose="020B0604020202020204"/>
            </a:endParaRPr>
          </a:p>
          <a:p>
            <a:pPr marL="91440" lvl="0" indent="-127000" algn="l" rtl="0">
              <a:lnSpc>
                <a:spcPct val="90000"/>
              </a:lnSpc>
              <a:spcBef>
                <a:spcPts val="1400"/>
              </a:spcBef>
              <a:spcAft>
                <a:spcPts val="0"/>
              </a:spcAft>
              <a:buSzPts val="2000"/>
              <a:buFont typeface="Arial" panose="020B0604020202020204"/>
              <a:buChar char="•"/>
            </a:pPr>
            <a:r>
              <a:rPr lang="en-US" b="0" i="0">
                <a:solidFill>
                  <a:srgbClr val="374151"/>
                </a:solidFill>
                <a:latin typeface="Arial" panose="020B0604020202020204"/>
                <a:ea typeface="Arial" panose="020B0604020202020204"/>
                <a:cs typeface="Arial" panose="020B0604020202020204"/>
                <a:sym typeface="Arial" panose="020B0604020202020204"/>
              </a:rPr>
              <a:t>The Dice Score ranges from 0 to 1, with 0 indicating no overlap and 1 indicating perfect overlap</a:t>
            </a:r>
            <a:endParaRPr>
              <a:solidFill>
                <a:srgbClr val="374151"/>
              </a:solidFill>
              <a:latin typeface="Arial" panose="020B0604020202020204"/>
              <a:ea typeface="Arial" panose="020B0604020202020204"/>
              <a:cs typeface="Arial" panose="020B0604020202020204"/>
              <a:sym typeface="Arial" panose="020B0604020202020204"/>
            </a:endParaRPr>
          </a:p>
        </p:txBody>
      </p:sp>
      <p:sp>
        <p:nvSpPr>
          <p:cNvPr id="339" name="Google Shape;339;p14"/>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40" name="Google Shape;340;p14"/>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5" name="Google Shape;345;p15"/>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Experimental Setup</a:t>
            </a:r>
            <a:endParaRPr lang="en-US"/>
          </a:p>
        </p:txBody>
      </p:sp>
      <p:sp>
        <p:nvSpPr>
          <p:cNvPr id="346" name="Google Shape;346;p15"/>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b="0" i="0">
                <a:solidFill>
                  <a:srgbClr val="374151"/>
                </a:solidFill>
                <a:latin typeface="Arial" panose="020B0604020202020204"/>
                <a:ea typeface="Arial" panose="020B0604020202020204"/>
                <a:cs typeface="Arial" panose="020B0604020202020204"/>
                <a:sym typeface="Arial" panose="020B0604020202020204"/>
              </a:rPr>
              <a:t>ASD measures the average distance between the points on the predicted surface and the points on the true surface.</a:t>
            </a:r>
            <a:endParaRPr b="0" i="0">
              <a:solidFill>
                <a:srgbClr val="374151"/>
              </a:solidFill>
              <a:latin typeface="Arial" panose="020B0604020202020204"/>
              <a:ea typeface="Arial" panose="020B0604020202020204"/>
              <a:cs typeface="Arial" panose="020B0604020202020204"/>
              <a:sym typeface="Arial" panose="020B0604020202020204"/>
            </a:endParaRPr>
          </a:p>
          <a:p>
            <a:pPr marL="91440" lvl="0" indent="0" algn="l" rtl="0">
              <a:lnSpc>
                <a:spcPct val="90000"/>
              </a:lnSpc>
              <a:spcBef>
                <a:spcPts val="1400"/>
              </a:spcBef>
              <a:spcAft>
                <a:spcPts val="0"/>
              </a:spcAft>
              <a:buSzPts val="2000"/>
              <a:buFont typeface="Arial" panose="020B0604020202020204"/>
              <a:buNone/>
            </a:pPr>
          </a:p>
          <a:p>
            <a:pPr marL="91440" lvl="0" indent="0" algn="l" rtl="0">
              <a:lnSpc>
                <a:spcPct val="90000"/>
              </a:lnSpc>
              <a:spcBef>
                <a:spcPts val="1400"/>
              </a:spcBef>
              <a:spcAft>
                <a:spcPts val="0"/>
              </a:spcAft>
              <a:buSzPts val="2000"/>
              <a:buFont typeface="Arial" panose="020B0604020202020204"/>
              <a:buNone/>
            </a:pPr>
          </a:p>
          <a:p>
            <a:pPr marL="91440" lvl="0" indent="-127000" algn="l" rtl="0">
              <a:lnSpc>
                <a:spcPct val="90000"/>
              </a:lnSpc>
              <a:spcBef>
                <a:spcPts val="1400"/>
              </a:spcBef>
              <a:spcAft>
                <a:spcPts val="0"/>
              </a:spcAft>
              <a:buSzPts val="2000"/>
              <a:buFont typeface="Arial" panose="020B0604020202020204"/>
              <a:buChar char="•"/>
            </a:pPr>
            <a:r>
              <a:rPr lang="en-US"/>
              <a:t>compare the explicit and implicit variants (ISTN-e and ISTN-i) with unsupervised and supervised models (STN-u and STN-s)</a:t>
            </a:r>
            <a:endParaRPr lang="en-US"/>
          </a:p>
        </p:txBody>
      </p:sp>
      <p:sp>
        <p:nvSpPr>
          <p:cNvPr id="347" name="Google Shape;347;p15"/>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48" name="Google Shape;348;p15"/>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49" name="Google Shape;349;p15"/>
          <p:cNvPicPr preferRelativeResize="0"/>
          <p:nvPr/>
        </p:nvPicPr>
        <p:blipFill rotWithShape="1">
          <a:blip r:embed="rId1"/>
          <a:srcRect/>
          <a:stretch>
            <a:fillRect/>
          </a:stretch>
        </p:blipFill>
        <p:spPr>
          <a:xfrm>
            <a:off x="1097280" y="2696193"/>
            <a:ext cx="3840480" cy="5433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53" name="Shape 353"/>
        <p:cNvGrpSpPr/>
        <p:nvPr/>
      </p:nvGrpSpPr>
      <p:grpSpPr>
        <a:xfrm>
          <a:off x="0" y="0"/>
          <a:ext cx="0" cy="0"/>
          <a:chOff x="0" y="0"/>
          <a:chExt cx="0" cy="0"/>
        </a:xfrm>
      </p:grpSpPr>
      <p:sp>
        <p:nvSpPr>
          <p:cNvPr id="354" name="Google Shape;354;p16"/>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Experimental Setup</a:t>
            </a:r>
            <a:endParaRPr lang="en-US"/>
          </a:p>
        </p:txBody>
      </p:sp>
      <p:sp>
        <p:nvSpPr>
          <p:cNvPr id="355" name="Google Shape;355;p16"/>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affine and non-linear B-spline transformation models.</a:t>
            </a:r>
            <a:endParaRPr lang="en-US"/>
          </a:p>
          <a:p>
            <a:pPr marL="91440" lvl="0" indent="-127000" algn="l" rtl="0">
              <a:lnSpc>
                <a:spcPct val="90000"/>
              </a:lnSpc>
              <a:spcBef>
                <a:spcPts val="1400"/>
              </a:spcBef>
              <a:spcAft>
                <a:spcPts val="0"/>
              </a:spcAft>
              <a:buSzPts val="2000"/>
              <a:buFont typeface="Arial" panose="020B0604020202020204"/>
              <a:buChar char="•"/>
            </a:pPr>
            <a:r>
              <a:rPr lang="en-US"/>
              <a:t>30 mm control point spacing for B-splines.</a:t>
            </a:r>
            <a:endParaRPr lang="en-US"/>
          </a:p>
          <a:p>
            <a:pPr marL="91440" lvl="0" indent="-127000" algn="l" rtl="0">
              <a:lnSpc>
                <a:spcPct val="90000"/>
              </a:lnSpc>
              <a:spcBef>
                <a:spcPts val="1400"/>
              </a:spcBef>
              <a:spcAft>
                <a:spcPts val="0"/>
              </a:spcAft>
              <a:buSzPts val="2000"/>
              <a:buFont typeface="Arial" panose="020B0604020202020204"/>
              <a:buChar char="•"/>
            </a:pPr>
            <a:r>
              <a:rPr lang="en-US"/>
              <a:t>ISTN-e/i outperform STN-u/s for the one-pass predictions.</a:t>
            </a:r>
            <a:endParaRPr lang="en-US"/>
          </a:p>
          <a:p>
            <a:pPr marL="91440" lvl="0" indent="-127000" algn="l" rtl="0">
              <a:lnSpc>
                <a:spcPct val="90000"/>
              </a:lnSpc>
              <a:spcBef>
                <a:spcPts val="1400"/>
              </a:spcBef>
              <a:spcAft>
                <a:spcPts val="0"/>
              </a:spcAft>
              <a:buSzPts val="2000"/>
              <a:buFont typeface="Arial" panose="020B0604020202020204"/>
              <a:buChar char="•"/>
            </a:pPr>
            <a:r>
              <a:rPr lang="en-US"/>
              <a:t>ISTNs achieve overall highest Dice scores and lowest ASDs.</a:t>
            </a:r>
            <a:endParaRPr lang="en-US"/>
          </a:p>
          <a:p>
            <a:pPr marL="91440" lvl="0" indent="0" algn="l" rtl="0">
              <a:lnSpc>
                <a:spcPct val="90000"/>
              </a:lnSpc>
              <a:spcBef>
                <a:spcPts val="1400"/>
              </a:spcBef>
              <a:spcAft>
                <a:spcPts val="0"/>
              </a:spcAft>
              <a:buSzPts val="2000"/>
              <a:buFont typeface="Arial" panose="020B0604020202020204"/>
              <a:buNone/>
            </a:pPr>
          </a:p>
        </p:txBody>
      </p:sp>
      <p:sp>
        <p:nvSpPr>
          <p:cNvPr id="356" name="Google Shape;356;p16"/>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57" name="Google Shape;357;p16"/>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61" name="Shape 361"/>
        <p:cNvGrpSpPr/>
        <p:nvPr/>
      </p:nvGrpSpPr>
      <p:grpSpPr>
        <a:xfrm>
          <a:off x="0" y="0"/>
          <a:ext cx="0" cy="0"/>
          <a:chOff x="0" y="0"/>
          <a:chExt cx="0" cy="0"/>
        </a:xfrm>
      </p:grpSpPr>
      <p:sp>
        <p:nvSpPr>
          <p:cNvPr id="362" name="Google Shape;362;p17"/>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Experimental Setup</a:t>
            </a:r>
            <a:endParaRPr lang="en-US"/>
          </a:p>
        </p:txBody>
      </p:sp>
      <p:pic>
        <p:nvPicPr>
          <p:cNvPr id="363" name="Google Shape;363;p17" descr="A table with numbers and a line&#10;&#10;Description automatically generated"/>
          <p:cNvPicPr preferRelativeResize="0"/>
          <p:nvPr>
            <p:ph type="body" idx="1"/>
          </p:nvPr>
        </p:nvPicPr>
        <p:blipFill rotWithShape="1">
          <a:blip r:embed="rId1"/>
          <a:srcRect/>
          <a:stretch>
            <a:fillRect/>
          </a:stretch>
        </p:blipFill>
        <p:spPr>
          <a:xfrm>
            <a:off x="2391508" y="1969477"/>
            <a:ext cx="7854461" cy="4067907"/>
          </a:xfrm>
          <a:prstGeom prst="rect">
            <a:avLst/>
          </a:prstGeom>
          <a:noFill/>
          <a:ln>
            <a:noFill/>
          </a:ln>
        </p:spPr>
      </p:pic>
      <p:sp>
        <p:nvSpPr>
          <p:cNvPr id="364" name="Google Shape;364;p17"/>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65" name="Google Shape;365;p17"/>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69" name="Shape 369"/>
        <p:cNvGrpSpPr/>
        <p:nvPr/>
      </p:nvGrpSpPr>
      <p:grpSpPr>
        <a:xfrm>
          <a:off x="0" y="0"/>
          <a:ext cx="0" cy="0"/>
          <a:chOff x="0" y="0"/>
          <a:chExt cx="0" cy="0"/>
        </a:xfrm>
      </p:grpSpPr>
      <p:sp>
        <p:nvSpPr>
          <p:cNvPr id="370" name="Google Shape;370;p18"/>
          <p:cNvSpPr txBox="1"/>
          <p:nvPr>
            <p:ph type="body" idx="1"/>
          </p:nvPr>
        </p:nvSpPr>
        <p:spPr>
          <a:xfrm>
            <a:off x="5081270" y="3056890"/>
            <a:ext cx="6272530" cy="3226435"/>
          </a:xfrm>
          <a:prstGeom prst="rect">
            <a:avLst/>
          </a:prstGeom>
          <a:no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Visual results for affine registration with SoI overlaid in red (moving), and green (fixed).</a:t>
            </a:r>
            <a:endParaRPr lang="en-US"/>
          </a:p>
          <a:p>
            <a:pPr marL="91440" lvl="0" indent="-127000" algn="l" rtl="0">
              <a:lnSpc>
                <a:spcPct val="90000"/>
              </a:lnSpc>
              <a:spcBef>
                <a:spcPts val="1400"/>
              </a:spcBef>
              <a:spcAft>
                <a:spcPts val="0"/>
              </a:spcAft>
              <a:buSzPts val="2000"/>
              <a:buFont typeface="Arial" panose="020B0604020202020204"/>
              <a:buChar char="•"/>
            </a:pPr>
            <a:r>
              <a:rPr lang="en-US"/>
              <a:t>On the left: the input images before registration. Close-ups from left to right: initial alignment, STN-u, STN-s, ISTN-e, ISTN-i. </a:t>
            </a:r>
            <a:endParaRPr lang="en-US"/>
          </a:p>
        </p:txBody>
      </p:sp>
      <p:sp>
        <p:nvSpPr>
          <p:cNvPr id="371" name="Google Shape;371;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endParaRPr sz="1000"/>
          </a:p>
        </p:txBody>
      </p:sp>
      <p:sp>
        <p:nvSpPr>
          <p:cNvPr id="372" name="Google Shape;372;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000"/>
            </a:fld>
            <a:endParaRPr sz="1000"/>
          </a:p>
        </p:txBody>
      </p:sp>
      <p:pic>
        <p:nvPicPr>
          <p:cNvPr id="373" name="Google Shape;373;p18"/>
          <p:cNvPicPr preferRelativeResize="0"/>
          <p:nvPr/>
        </p:nvPicPr>
        <p:blipFill rotWithShape="1">
          <a:blip r:embed="rId1"/>
          <a:srcRect/>
          <a:stretch>
            <a:fillRect/>
          </a:stretch>
        </p:blipFill>
        <p:spPr>
          <a:xfrm>
            <a:off x="565785" y="584200"/>
            <a:ext cx="10788015" cy="2076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19"/>
          <p:cNvSpPr txBox="1"/>
          <p:nvPr>
            <p:ph type="body" idx="1"/>
          </p:nvPr>
        </p:nvSpPr>
        <p:spPr>
          <a:xfrm>
            <a:off x="5630779" y="3884452"/>
            <a:ext cx="5723021" cy="2398713"/>
          </a:xfrm>
          <a:prstGeom prst="rect">
            <a:avLst/>
          </a:prstGeom>
          <a:noFill/>
          <a:ln>
            <a:noFill/>
          </a:ln>
        </p:spPr>
        <p:txBody>
          <a:bodyPr spcFirstLastPara="1" wrap="square" lIns="0" tIns="45700" rIns="0" bIns="45700" anchor="ctr"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Overlay of the learned representations of sub-cortical structures as heatmaps on top of a test input.</a:t>
            </a:r>
            <a:endParaRPr lang="en-US"/>
          </a:p>
          <a:p>
            <a:pPr marL="91440" lvl="0" indent="-127000" algn="l" rtl="0">
              <a:lnSpc>
                <a:spcPct val="90000"/>
              </a:lnSpc>
              <a:spcBef>
                <a:spcPts val="1400"/>
              </a:spcBef>
              <a:spcAft>
                <a:spcPts val="0"/>
              </a:spcAft>
              <a:buSzPts val="2000"/>
              <a:buFont typeface="Arial" panose="020B0604020202020204"/>
              <a:buChar char="•"/>
            </a:pPr>
            <a:r>
              <a:rPr lang="en-US"/>
              <a:t>The axial, sagittal and coronal slices on the left correspond to the ITN output of an explicit ISTN-e, the left shows the output for an implicit ISTN-I.</a:t>
            </a:r>
            <a:endParaRPr lang="en-US"/>
          </a:p>
          <a:p>
            <a:pPr marL="91440" lvl="0" indent="-127000" algn="l" rtl="0">
              <a:lnSpc>
                <a:spcPct val="90000"/>
              </a:lnSpc>
              <a:spcBef>
                <a:spcPts val="1400"/>
              </a:spcBef>
              <a:spcAft>
                <a:spcPts val="0"/>
              </a:spcAft>
              <a:buSzPts val="2000"/>
              <a:buFont typeface="Arial" panose="020B0604020202020204"/>
              <a:buChar char="•"/>
            </a:pPr>
            <a:r>
              <a:rPr lang="en-US"/>
              <a:t>Black contours show the ground truth segmentations.</a:t>
            </a:r>
            <a:endParaRPr lang="en-US"/>
          </a:p>
        </p:txBody>
      </p:sp>
      <p:sp>
        <p:nvSpPr>
          <p:cNvPr id="379" name="Google Shape;379;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endParaRPr sz="1000"/>
          </a:p>
        </p:txBody>
      </p:sp>
      <p:sp>
        <p:nvSpPr>
          <p:cNvPr id="380" name="Google Shape;380;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z="1000"/>
            </a:fld>
            <a:endParaRPr sz="1000"/>
          </a:p>
        </p:txBody>
      </p:sp>
      <p:pic>
        <p:nvPicPr>
          <p:cNvPr id="381" name="Google Shape;381;p19"/>
          <p:cNvPicPr preferRelativeResize="0"/>
          <p:nvPr/>
        </p:nvPicPr>
        <p:blipFill rotWithShape="1">
          <a:blip r:embed="rId1"/>
          <a:srcRect/>
          <a:stretch>
            <a:fillRect/>
          </a:stretch>
        </p:blipFill>
        <p:spPr>
          <a:xfrm>
            <a:off x="838200" y="556260"/>
            <a:ext cx="10754360" cy="2171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20"/>
          <p:cNvSpPr txBox="1"/>
          <p:nvPr>
            <p:ph type="title"/>
          </p:nvPr>
        </p:nvSpPr>
        <p:spPr>
          <a:xfrm>
            <a:off x="1066800" y="-326807"/>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u="sng"/>
              <a:t>THE  FINAL EXPERIMENT </a:t>
            </a:r>
            <a:endParaRPr u="sng"/>
          </a:p>
        </p:txBody>
      </p:sp>
      <p:sp>
        <p:nvSpPr>
          <p:cNvPr id="388" name="Google Shape;388;p20"/>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89" name="Google Shape;389;p20"/>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90" name="Google Shape;390;p20"/>
          <p:cNvSpPr txBox="1"/>
          <p:nvPr>
            <p:ph type="body" idx="1"/>
          </p:nvPr>
        </p:nvSpPr>
        <p:spPr>
          <a:xfrm>
            <a:off x="1153795" y="1009015"/>
            <a:ext cx="10058400" cy="4524375"/>
          </a:xfrm>
          <a:prstGeom prst="rect">
            <a:avLst/>
          </a:prstGeom>
          <a:noFill/>
          <a:ln>
            <a:noFill/>
          </a:ln>
        </p:spPr>
        <p:txBody>
          <a:bodyPr spcFirstLastPara="1" wrap="square" lIns="0" tIns="45700" rIns="0" bIns="45700" anchor="t" anchorCtr="0">
            <a:noAutofit/>
          </a:bodyPr>
          <a:lstStyle/>
          <a:p>
            <a:pPr marL="91440" lvl="0" indent="-114300" algn="l" rtl="0">
              <a:lnSpc>
                <a:spcPct val="90000"/>
              </a:lnSpc>
              <a:spcBef>
                <a:spcPts val="0"/>
              </a:spcBef>
              <a:spcAft>
                <a:spcPts val="0"/>
              </a:spcAft>
              <a:buSzPts val="1800"/>
              <a:buFont typeface="Noto Sans Symbols"/>
              <a:buChar char="⮚"/>
            </a:pPr>
            <a:r>
              <a:rPr lang="en-US" sz="1800"/>
              <a:t>Repeated the whole experiment with large dataset of </a:t>
            </a:r>
            <a:r>
              <a:rPr lang="en-US" sz="1800" b="1" u="sng"/>
              <a:t>1000 </a:t>
            </a:r>
            <a:r>
              <a:rPr lang="en-US" sz="1800"/>
              <a:t>pairs for training purpose.</a:t>
            </a:r>
            <a:endParaRPr sz="1800"/>
          </a:p>
          <a:p>
            <a:pPr marL="0" lvl="0" indent="0" algn="l" rtl="0">
              <a:lnSpc>
                <a:spcPct val="90000"/>
              </a:lnSpc>
              <a:spcBef>
                <a:spcPts val="1400"/>
              </a:spcBef>
              <a:spcAft>
                <a:spcPts val="0"/>
              </a:spcAft>
              <a:buSzPts val="1800"/>
              <a:buFont typeface="Noto Sans Symbols"/>
              <a:buNone/>
            </a:pPr>
            <a:r>
              <a:rPr lang="en-US" sz="1800" b="1"/>
              <a:t>EXPETIMENT RESULTS:</a:t>
            </a:r>
            <a:endParaRPr sz="1800" b="1"/>
          </a:p>
          <a:p>
            <a:pPr marL="91440" lvl="0" indent="-114300" algn="l" rtl="0">
              <a:lnSpc>
                <a:spcPct val="90000"/>
              </a:lnSpc>
              <a:spcBef>
                <a:spcPts val="1400"/>
              </a:spcBef>
              <a:spcAft>
                <a:spcPts val="0"/>
              </a:spcAft>
              <a:buSzPts val="1800"/>
              <a:buFont typeface="Noto Sans Symbols"/>
              <a:buChar char="⮚"/>
            </a:pPr>
            <a:r>
              <a:rPr lang="en-US" sz="1800"/>
              <a:t>Without any fine tuning  or without further adjustments the predictions improved as compared to the lower size data set of </a:t>
            </a:r>
            <a:r>
              <a:rPr lang="en-US" sz="1800" b="1"/>
              <a:t>100 </a:t>
            </a:r>
            <a:r>
              <a:rPr lang="en-US" sz="1800"/>
              <a:t>pairs</a:t>
            </a:r>
            <a:r>
              <a:rPr lang="en-US" sz="1800" b="1"/>
              <a:t>.</a:t>
            </a:r>
            <a:endParaRPr sz="1800" b="1"/>
          </a:p>
          <a:p>
            <a:pPr marL="91440" lvl="0" indent="-91440" algn="l" rtl="0">
              <a:lnSpc>
                <a:spcPct val="90000"/>
              </a:lnSpc>
              <a:spcBef>
                <a:spcPts val="1400"/>
              </a:spcBef>
              <a:spcAft>
                <a:spcPts val="0"/>
              </a:spcAft>
              <a:buSzPts val="1800"/>
              <a:buNone/>
            </a:pPr>
            <a:endParaRPr sz="1800" b="1"/>
          </a:p>
          <a:p>
            <a:pPr marL="0" lvl="0" indent="0" algn="ctr" rtl="0">
              <a:lnSpc>
                <a:spcPct val="90000"/>
              </a:lnSpc>
              <a:spcBef>
                <a:spcPts val="1400"/>
              </a:spcBef>
              <a:spcAft>
                <a:spcPts val="0"/>
              </a:spcAft>
              <a:buSzPts val="1400"/>
              <a:buFont typeface="Noto Sans Symbols"/>
              <a:buNone/>
            </a:pPr>
            <a:endParaRPr sz="1400" u="sng"/>
          </a:p>
          <a:p>
            <a:pPr marL="0" lvl="0" indent="0" algn="ctr" rtl="0">
              <a:lnSpc>
                <a:spcPct val="90000"/>
              </a:lnSpc>
              <a:spcBef>
                <a:spcPts val="1400"/>
              </a:spcBef>
              <a:spcAft>
                <a:spcPts val="0"/>
              </a:spcAft>
              <a:buSzPts val="1800"/>
              <a:buFont typeface="Noto Sans Symbols"/>
              <a:buNone/>
            </a:pPr>
            <a:endParaRPr sz="1800" b="1" u="sng"/>
          </a:p>
          <a:p>
            <a:pPr marL="91440" lvl="0" indent="-114300" algn="l" rtl="0">
              <a:lnSpc>
                <a:spcPct val="90000"/>
              </a:lnSpc>
              <a:spcBef>
                <a:spcPts val="1400"/>
              </a:spcBef>
              <a:spcAft>
                <a:spcPts val="0"/>
              </a:spcAft>
              <a:buSzPts val="1800"/>
              <a:buFont typeface="Noto Sans Symbols"/>
              <a:buChar char="⮚"/>
            </a:pPr>
            <a:r>
              <a:rPr lang="en-US" sz="1800"/>
              <a:t>Iterative refinement produces nearly identical outcomes for STN-u/s compared to previous results when trained with 100 pairs, and exhibits slight enhancements for ISTNs</a:t>
            </a:r>
            <a:r>
              <a:rPr lang="en-US" sz="1800" u="sng"/>
              <a:t>.</a:t>
            </a:r>
            <a:endParaRPr sz="1800" u="sng"/>
          </a:p>
          <a:p>
            <a:pPr marL="91440" lvl="0" indent="-114300" algn="l" rtl="0">
              <a:lnSpc>
                <a:spcPct val="90000"/>
              </a:lnSpc>
              <a:spcBef>
                <a:spcPts val="1400"/>
              </a:spcBef>
              <a:spcAft>
                <a:spcPts val="0"/>
              </a:spcAft>
              <a:buSzPts val="1800"/>
              <a:buFont typeface="Noto Sans Symbols"/>
              <a:buChar char="⮚"/>
            </a:pPr>
            <a:r>
              <a:rPr lang="en-US" sz="1800"/>
              <a:t>ISTNs trained using only 100 pairs achieve significantly higher accuracy compared to STN-u and STN-s trained with 1,000 pairs.</a:t>
            </a:r>
            <a:endParaRPr sz="1800"/>
          </a:p>
          <a:p>
            <a:pPr marL="91440" lvl="0" indent="-114300" algn="l" rtl="0">
              <a:lnSpc>
                <a:spcPct val="90000"/>
              </a:lnSpc>
              <a:spcBef>
                <a:spcPts val="1400"/>
              </a:spcBef>
              <a:spcAft>
                <a:spcPts val="0"/>
              </a:spcAft>
              <a:buSzPts val="1800"/>
              <a:buFont typeface="Noto Sans Symbols"/>
              <a:buChar char="⮚"/>
            </a:pPr>
            <a:r>
              <a:rPr lang="en-US" sz="1800"/>
              <a:t>This highlights excellent data efficiency and emphasizes the advantages of iterative, test-specific refinement for image registration.</a:t>
            </a:r>
            <a:endParaRPr sz="1800"/>
          </a:p>
        </p:txBody>
      </p:sp>
      <p:graphicFrame>
        <p:nvGraphicFramePr>
          <p:cNvPr id="391" name="Google Shape;391;p20"/>
          <p:cNvGraphicFramePr/>
          <p:nvPr/>
        </p:nvGraphicFramePr>
        <p:xfrm>
          <a:off x="1461770" y="2487930"/>
          <a:ext cx="6178550" cy="3000000"/>
        </p:xfrm>
        <a:graphic>
          <a:graphicData uri="http://schemas.openxmlformats.org/drawingml/2006/table">
            <a:tbl>
              <a:tblPr firstRow="1" bandRow="1">
                <a:noFill/>
                <a:tableStyleId>{E8B3B4DB-B0C7-47B8-AF14-525EDBECE1D1}</a:tableStyleId>
              </a:tblPr>
              <a:tblGrid>
                <a:gridCol w="1524000"/>
                <a:gridCol w="948700"/>
                <a:gridCol w="1233175"/>
                <a:gridCol w="1235700"/>
                <a:gridCol w="1236975"/>
              </a:tblGrid>
              <a:tr h="274325">
                <a:tc gridSpan="5">
                  <a:txBody>
                    <a:bodyPr/>
                    <a:lstStyle/>
                    <a:p>
                      <a:pPr marL="0" marR="0" lvl="0" indent="0" algn="ctr" rtl="0">
                        <a:spcBef>
                          <a:spcPts val="0"/>
                        </a:spcBef>
                        <a:spcAft>
                          <a:spcPts val="0"/>
                        </a:spcAft>
                        <a:buClr>
                          <a:schemeClr val="dk1"/>
                        </a:buClr>
                        <a:buSzPts val="1200"/>
                        <a:buFont typeface="Noto Sans Symbols"/>
                        <a:buNone/>
                      </a:pPr>
                      <a:r>
                        <a:rPr lang="en-US" sz="1200" u="sng" strike="noStrike" cap="none">
                          <a:solidFill>
                            <a:schemeClr val="dk1"/>
                          </a:solidFill>
                        </a:rPr>
                        <a:t>--:Dicescores with different methods on different transformation (with previous results):--</a:t>
                      </a:r>
                      <a:endParaRPr sz="1200" u="sng"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cPr/>
                </a:tc>
                <a:tc hMerge="1">
                  <a:tcPr/>
                </a:tc>
                <a:tc hMerge="1">
                  <a:tcPr/>
                </a:tc>
                <a:tc hMerge="1">
                  <a:tcPr/>
                </a:tc>
              </a:tr>
              <a:tr h="274325">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Transfomation </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STN-u</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STN-s</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ISTN-e</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ISTN-i</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74325">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Affine</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0.75(0.71)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0.77(0.70)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0.80(0.75)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0.80(0.75)</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74325">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B-Spline(non- linear)</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0.79(0.74)</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0.83(0.77)</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0.86(0.80)</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200"/>
                        <a:buFont typeface="Calibri" panose="020F0502020204030204"/>
                        <a:buNone/>
                      </a:pPr>
                      <a:r>
                        <a:rPr lang="en-US" sz="1200" u="none" strike="noStrike" cap="none"/>
                        <a:t>0.86(0.81)</a:t>
                      </a:r>
                      <a:endParaRPr sz="12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p21"/>
          <p:cNvSpPr txBox="1"/>
          <p:nvPr>
            <p:ph type="title"/>
          </p:nvPr>
        </p:nvSpPr>
        <p:spPr>
          <a:xfrm>
            <a:off x="1066800" y="-104557"/>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u="sng"/>
              <a:t>Conclusion</a:t>
            </a:r>
            <a:endParaRPr u="sng"/>
          </a:p>
        </p:txBody>
      </p:sp>
      <p:sp>
        <p:nvSpPr>
          <p:cNvPr id="397" name="Google Shape;397;p21"/>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Font typeface="Noto Sans Symbols"/>
              <a:buChar char="⮚"/>
            </a:pPr>
            <a:r>
              <a:rPr lang="en-US" sz="2800"/>
              <a:t>ISTNs performs well in the image registation the STNs in all scenarios according to the test result.</a:t>
            </a:r>
            <a:endParaRPr sz="2800"/>
          </a:p>
          <a:p>
            <a:pPr marL="91440" lvl="0" indent="-177800" algn="l" rtl="0">
              <a:lnSpc>
                <a:spcPct val="90000"/>
              </a:lnSpc>
              <a:spcBef>
                <a:spcPts val="1400"/>
              </a:spcBef>
              <a:spcAft>
                <a:spcPts val="0"/>
              </a:spcAft>
              <a:buSzPts val="2800"/>
              <a:buFont typeface="Noto Sans Symbols"/>
              <a:buChar char="⮚"/>
            </a:pPr>
            <a:r>
              <a:rPr lang="en-US" sz="2800"/>
              <a:t>Usage of </a:t>
            </a:r>
            <a:r>
              <a:rPr lang="en-US" sz="2800" b="1"/>
              <a:t>Structures-of-Interest (Sol)</a:t>
            </a:r>
            <a:r>
              <a:rPr lang="en-US" sz="2800"/>
              <a:t> can improve the accuracy of image registration.</a:t>
            </a:r>
            <a:endParaRPr sz="2800"/>
          </a:p>
          <a:p>
            <a:pPr marL="91440" lvl="0" indent="-177800" algn="l" rtl="0">
              <a:lnSpc>
                <a:spcPct val="90000"/>
              </a:lnSpc>
              <a:spcBef>
                <a:spcPts val="1400"/>
              </a:spcBef>
              <a:spcAft>
                <a:spcPts val="0"/>
              </a:spcAft>
              <a:buSzPts val="2800"/>
              <a:buFont typeface="Noto Sans Symbols"/>
              <a:buChar char="⮚"/>
            </a:pPr>
            <a:r>
              <a:rPr lang="en-US" sz="2800" b="1"/>
              <a:t> Implicitly learned representations</a:t>
            </a:r>
            <a:r>
              <a:rPr lang="en-US" sz="2800"/>
              <a:t> may be beneficial </a:t>
            </a:r>
            <a:r>
              <a:rPr lang="en-US" sz="2800" b="1"/>
              <a:t>to prevent overfitting</a:t>
            </a:r>
            <a:r>
              <a:rPr lang="en-US" sz="2800"/>
              <a:t> in cases where SoI information contains noise or corruption.</a:t>
            </a:r>
            <a:endParaRPr sz="2800"/>
          </a:p>
          <a:p>
            <a:pPr marL="91440" lvl="0" indent="0" algn="l" rtl="0">
              <a:lnSpc>
                <a:spcPct val="90000"/>
              </a:lnSpc>
              <a:spcBef>
                <a:spcPts val="1400"/>
              </a:spcBef>
              <a:spcAft>
                <a:spcPts val="0"/>
              </a:spcAft>
              <a:buSzPts val="2800"/>
              <a:buFont typeface="Noto Sans Symbols"/>
              <a:buNone/>
            </a:pPr>
            <a:endParaRPr sz="2800"/>
          </a:p>
        </p:txBody>
      </p:sp>
      <p:sp>
        <p:nvSpPr>
          <p:cNvPr id="398" name="Google Shape;398;p21"/>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399" name="Google Shape;399;p21"/>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22"/>
          <p:cNvSpPr/>
          <p:nvPr/>
        </p:nvSpPr>
        <p:spPr>
          <a:xfrm>
            <a:off x="3466783" y="1124585"/>
            <a:ext cx="5236845" cy="11988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a:solidFill>
                  <a:schemeClr val="lt2"/>
                </a:solidFill>
                <a:latin typeface="Calibri" panose="020F0502020204030204"/>
                <a:ea typeface="Calibri" panose="020F0502020204030204"/>
                <a:cs typeface="Calibri" panose="020F0502020204030204"/>
                <a:sym typeface="Calibri" panose="020F0502020204030204"/>
              </a:rPr>
              <a:t>THANK YOU !</a:t>
            </a:r>
            <a:endParaRPr sz="7200" b="1">
              <a:solidFill>
                <a:schemeClr val="lt2"/>
              </a:solidFill>
              <a:latin typeface="Calibri" panose="020F0502020204030204"/>
              <a:ea typeface="Calibri" panose="020F0502020204030204"/>
              <a:cs typeface="Calibri" panose="020F0502020204030204"/>
              <a:sym typeface="Calibri" panose="020F0502020204030204"/>
            </a:endParaRPr>
          </a:p>
        </p:txBody>
      </p:sp>
      <p:pic>
        <p:nvPicPr>
          <p:cNvPr id="405" name="Google Shape;405;p22"/>
          <p:cNvPicPr preferRelativeResize="0"/>
          <p:nvPr/>
        </p:nvPicPr>
        <p:blipFill rotWithShape="1">
          <a:blip r:embed="rId1"/>
          <a:srcRect/>
          <a:stretch>
            <a:fillRect/>
          </a:stretch>
        </p:blipFill>
        <p:spPr>
          <a:xfrm>
            <a:off x="4952365" y="3288030"/>
            <a:ext cx="2266950" cy="2368550"/>
          </a:xfrm>
          <a:prstGeom prst="rect">
            <a:avLst/>
          </a:prstGeom>
          <a:noFill/>
          <a:ln>
            <a:noFill/>
          </a:ln>
        </p:spPr>
      </p:pic>
      <p:sp>
        <p:nvSpPr>
          <p:cNvPr id="406" name="Google Shape;406;p22"/>
          <p:cNvSpPr txBox="1"/>
          <p:nvPr/>
        </p:nvSpPr>
        <p:spPr>
          <a:xfrm>
            <a:off x="5022215" y="5656580"/>
            <a:ext cx="212661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panose="020F0502020204030204"/>
                <a:ea typeface="Calibri" panose="020F0502020204030204"/>
                <a:cs typeface="Calibri" panose="020F0502020204030204"/>
                <a:sym typeface="Calibri" panose="020F0502020204030204"/>
                <a:hlinkClick r:id="rId2"/>
              </a:rPr>
              <a:t>Research Paper URL</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3"/>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Image Registration Techniques</a:t>
            </a:r>
            <a:endParaRPr lang="en-US"/>
          </a:p>
        </p:txBody>
      </p:sp>
      <p:sp>
        <p:nvSpPr>
          <p:cNvPr id="199" name="Google Shape;199;p3"/>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SzPts val="2000"/>
              <a:buNone/>
            </a:pPr>
            <a:r>
              <a:rPr lang="en-US" b="1"/>
              <a:t>Techniques:</a:t>
            </a:r>
            <a:endParaRPr b="1"/>
          </a:p>
          <a:p>
            <a:pPr marL="91440" lvl="0" indent="-127000" algn="just" rtl="0">
              <a:lnSpc>
                <a:spcPct val="90000"/>
              </a:lnSpc>
              <a:spcBef>
                <a:spcPts val="1400"/>
              </a:spcBef>
              <a:spcAft>
                <a:spcPts val="0"/>
              </a:spcAft>
              <a:buSzPts val="2000"/>
              <a:buFont typeface="Arial" panose="020B0604020202020204"/>
              <a:buChar char="•"/>
            </a:pPr>
            <a:r>
              <a:rPr lang="en-US"/>
              <a:t>Intensity-Based Image Registration</a:t>
            </a:r>
            <a:endParaRPr lang="en-US"/>
          </a:p>
          <a:p>
            <a:pPr marL="91440" lvl="0" indent="-127000" algn="just" rtl="0">
              <a:lnSpc>
                <a:spcPct val="90000"/>
              </a:lnSpc>
              <a:spcBef>
                <a:spcPts val="1400"/>
              </a:spcBef>
              <a:spcAft>
                <a:spcPts val="0"/>
              </a:spcAft>
              <a:buSzPts val="2000"/>
              <a:buFont typeface="Arial" panose="020B0604020202020204"/>
              <a:buChar char="•"/>
            </a:pPr>
            <a:r>
              <a:rPr lang="en-US"/>
              <a:t>Feature-Based Image Registration</a:t>
            </a:r>
            <a:endParaRPr lang="en-US"/>
          </a:p>
          <a:p>
            <a:pPr marL="0" lvl="0" indent="0" algn="just" rtl="0">
              <a:lnSpc>
                <a:spcPct val="90000"/>
              </a:lnSpc>
              <a:spcBef>
                <a:spcPts val="1400"/>
              </a:spcBef>
              <a:spcAft>
                <a:spcPts val="0"/>
              </a:spcAft>
              <a:buSzPts val="2000"/>
              <a:buNone/>
            </a:pPr>
            <a:r>
              <a:rPr lang="en-US" b="1"/>
              <a:t>Step by Step:</a:t>
            </a:r>
            <a:endParaRPr b="1"/>
          </a:p>
          <a:p>
            <a:pPr marL="91440" lvl="0" indent="-127000" algn="l" rtl="0">
              <a:lnSpc>
                <a:spcPct val="90000"/>
              </a:lnSpc>
              <a:spcBef>
                <a:spcPts val="1400"/>
              </a:spcBef>
              <a:spcAft>
                <a:spcPts val="0"/>
              </a:spcAft>
              <a:buSzPts val="2000"/>
              <a:buFont typeface="Arial" panose="020B0604020202020204"/>
              <a:buChar char="•"/>
            </a:pPr>
            <a:r>
              <a:rPr lang="en-US"/>
              <a:t>Feature Extraction</a:t>
            </a:r>
            <a:endParaRPr lang="en-US"/>
          </a:p>
          <a:p>
            <a:pPr marL="91440" lvl="0" indent="-127000" algn="l" rtl="0">
              <a:lnSpc>
                <a:spcPct val="90000"/>
              </a:lnSpc>
              <a:spcBef>
                <a:spcPts val="1400"/>
              </a:spcBef>
              <a:spcAft>
                <a:spcPts val="0"/>
              </a:spcAft>
              <a:buSzPts val="2000"/>
              <a:buFont typeface="Arial" panose="020B0604020202020204"/>
              <a:buChar char="•"/>
            </a:pPr>
            <a:r>
              <a:rPr lang="en-US"/>
              <a:t>Feature Matching</a:t>
            </a:r>
            <a:endParaRPr lang="en-US"/>
          </a:p>
          <a:p>
            <a:pPr marL="91440" lvl="0" indent="-127000" algn="l" rtl="0">
              <a:lnSpc>
                <a:spcPct val="90000"/>
              </a:lnSpc>
              <a:spcBef>
                <a:spcPts val="1400"/>
              </a:spcBef>
              <a:spcAft>
                <a:spcPts val="0"/>
              </a:spcAft>
              <a:buSzPts val="2000"/>
              <a:buFont typeface="Arial" panose="020B0604020202020204"/>
              <a:buChar char="•"/>
            </a:pPr>
            <a:r>
              <a:rPr lang="en-US"/>
              <a:t>Transformation Estimation</a:t>
            </a:r>
            <a:endParaRPr lang="en-US"/>
          </a:p>
          <a:p>
            <a:pPr marL="91440" lvl="0" indent="-127000" algn="l" rtl="0">
              <a:lnSpc>
                <a:spcPct val="90000"/>
              </a:lnSpc>
              <a:spcBef>
                <a:spcPts val="1400"/>
              </a:spcBef>
              <a:spcAft>
                <a:spcPts val="0"/>
              </a:spcAft>
              <a:buSzPts val="2000"/>
              <a:buFont typeface="Arial" panose="020B0604020202020204"/>
              <a:buChar char="•"/>
            </a:pPr>
            <a:r>
              <a:rPr lang="en-US"/>
              <a:t>Transformation Application</a:t>
            </a:r>
            <a:endParaRPr lang="en-US"/>
          </a:p>
          <a:p>
            <a:pPr marL="0" lvl="0" indent="0" algn="just" rtl="0">
              <a:lnSpc>
                <a:spcPct val="90000"/>
              </a:lnSpc>
              <a:spcBef>
                <a:spcPts val="1400"/>
              </a:spcBef>
              <a:spcAft>
                <a:spcPts val="0"/>
              </a:spcAft>
              <a:buSzPts val="2000"/>
              <a:buNone/>
            </a:pPr>
          </a:p>
        </p:txBody>
      </p:sp>
      <p:sp>
        <p:nvSpPr>
          <p:cNvPr id="200" name="Google Shape;200;p3"/>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01" name="Google Shape;201;p3"/>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02" name="Google Shape;202;p3"/>
          <p:cNvSpPr txBox="1"/>
          <p:nvPr/>
        </p:nvSpPr>
        <p:spPr>
          <a:xfrm>
            <a:off x="773723" y="6021470"/>
            <a:ext cx="547323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Source: https://www.mathworks.com/discovery/image-registration.html</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03" name="Google Shape;203;p3" descr="Ein Bild, das Kunst, Statue, Screenshot, Elefant enthält.&#10;&#10;Automatisch generierte Beschreibung"/>
          <p:cNvPicPr preferRelativeResize="0"/>
          <p:nvPr/>
        </p:nvPicPr>
        <p:blipFill rotWithShape="1">
          <a:blip r:embed="rId1"/>
          <a:srcRect/>
          <a:stretch>
            <a:fillRect/>
          </a:stretch>
        </p:blipFill>
        <p:spPr>
          <a:xfrm>
            <a:off x="5297804" y="2328051"/>
            <a:ext cx="6299624" cy="30537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4"/>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Affine Transformation</a:t>
            </a:r>
            <a:endParaRPr lang="en-US"/>
          </a:p>
        </p:txBody>
      </p:sp>
      <p:pic>
        <p:nvPicPr>
          <p:cNvPr id="210" name="Google Shape;210;p4" descr="Ein Bild, das Text, Diagramm, Reihe, parallel enthält.&#10;&#10;Automatisch generierte Beschreibung"/>
          <p:cNvPicPr preferRelativeResize="0"/>
          <p:nvPr>
            <p:ph type="body" idx="1"/>
          </p:nvPr>
        </p:nvPicPr>
        <p:blipFill rotWithShape="1">
          <a:blip r:embed="rId1"/>
          <a:srcRect/>
          <a:stretch>
            <a:fillRect/>
          </a:stretch>
        </p:blipFill>
        <p:spPr>
          <a:xfrm>
            <a:off x="2327612" y="1846263"/>
            <a:ext cx="7597102" cy="4022725"/>
          </a:xfrm>
          <a:prstGeom prst="rect">
            <a:avLst/>
          </a:prstGeom>
          <a:noFill/>
          <a:ln>
            <a:noFill/>
          </a:ln>
        </p:spPr>
      </p:pic>
      <p:sp>
        <p:nvSpPr>
          <p:cNvPr id="211" name="Google Shape;211;p4"/>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12" name="Google Shape;212;p4"/>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13" name="Google Shape;213;p4"/>
          <p:cNvSpPr txBox="1"/>
          <p:nvPr/>
        </p:nvSpPr>
        <p:spPr>
          <a:xfrm>
            <a:off x="773723" y="6028003"/>
            <a:ext cx="572470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Source: https://neutrium.net/mathematics/basics-of-affine-transformation/</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5"/>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Applications of Image Registration</a:t>
            </a:r>
            <a:endParaRPr lang="en-US"/>
          </a:p>
        </p:txBody>
      </p:sp>
      <p:sp>
        <p:nvSpPr>
          <p:cNvPr id="220" name="Google Shape;220;p5"/>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Medical Imaging</a:t>
            </a:r>
            <a:endParaRPr lang="en-US"/>
          </a:p>
          <a:p>
            <a:pPr marL="91440" lvl="0" indent="-127000" algn="l" rtl="0">
              <a:lnSpc>
                <a:spcPct val="90000"/>
              </a:lnSpc>
              <a:spcBef>
                <a:spcPts val="1400"/>
              </a:spcBef>
              <a:spcAft>
                <a:spcPts val="0"/>
              </a:spcAft>
              <a:buSzPts val="2000"/>
              <a:buFont typeface="Arial" panose="020B0604020202020204"/>
              <a:buChar char="•"/>
            </a:pPr>
            <a:r>
              <a:rPr lang="en-US"/>
              <a:t>Geographical Analysis</a:t>
            </a:r>
            <a:endParaRPr lang="en-US"/>
          </a:p>
          <a:p>
            <a:pPr marL="91440" lvl="0" indent="-127000" algn="l" rtl="0">
              <a:lnSpc>
                <a:spcPct val="90000"/>
              </a:lnSpc>
              <a:spcBef>
                <a:spcPts val="1400"/>
              </a:spcBef>
              <a:spcAft>
                <a:spcPts val="0"/>
              </a:spcAft>
              <a:buSzPts val="2000"/>
              <a:buFont typeface="Arial" panose="020B0604020202020204"/>
              <a:buChar char="•"/>
            </a:pPr>
            <a:r>
              <a:rPr lang="en-US"/>
              <a:t>Robotics</a:t>
            </a:r>
            <a:endParaRPr lang="en-US"/>
          </a:p>
          <a:p>
            <a:pPr marL="91440" lvl="0" indent="-127000" algn="l" rtl="0">
              <a:lnSpc>
                <a:spcPct val="90000"/>
              </a:lnSpc>
              <a:spcBef>
                <a:spcPts val="1400"/>
              </a:spcBef>
              <a:spcAft>
                <a:spcPts val="0"/>
              </a:spcAft>
              <a:buSzPts val="2000"/>
              <a:buFont typeface="Arial" panose="020B0604020202020204"/>
              <a:buChar char="•"/>
            </a:pPr>
            <a:r>
              <a:rPr lang="en-US"/>
              <a:t>Art Restoration</a:t>
            </a:r>
            <a:endParaRPr lang="en-US"/>
          </a:p>
        </p:txBody>
      </p:sp>
      <p:sp>
        <p:nvSpPr>
          <p:cNvPr id="221" name="Google Shape;221;p5"/>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22" name="Google Shape;222;p5"/>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23" name="Google Shape;223;p5"/>
          <p:cNvSpPr txBox="1"/>
          <p:nvPr/>
        </p:nvSpPr>
        <p:spPr>
          <a:xfrm>
            <a:off x="773723" y="5936566"/>
            <a:ext cx="893385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Source: https://www.mathworks.com/discovery/image-registration.html; https://de.wikipedia.org/wiki/Bildregistrierung</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24" name="Google Shape;224;p5" descr="Ein Bild, das Röntgenfilm, medizinische Bildgebung, Radiologie, medizinisch enthält.&#10;&#10;Automatisch generierte Beschreibung"/>
          <p:cNvPicPr preferRelativeResize="0"/>
          <p:nvPr/>
        </p:nvPicPr>
        <p:blipFill rotWithShape="1">
          <a:blip r:embed="rId1"/>
          <a:srcRect/>
          <a:stretch>
            <a:fillRect/>
          </a:stretch>
        </p:blipFill>
        <p:spPr>
          <a:xfrm>
            <a:off x="6766016" y="1908548"/>
            <a:ext cx="4914900" cy="3762375"/>
          </a:xfrm>
          <a:prstGeom prst="rect">
            <a:avLst/>
          </a:prstGeom>
          <a:noFill/>
          <a:ln>
            <a:noFill/>
          </a:ln>
        </p:spPr>
      </p:pic>
      <p:pic>
        <p:nvPicPr>
          <p:cNvPr id="225" name="Google Shape;225;p5" descr="Ein Bild, das Screenshot, Karte, Kunst enthält.&#10;&#10;Automatisch generierte Beschreibung"/>
          <p:cNvPicPr preferRelativeResize="0"/>
          <p:nvPr/>
        </p:nvPicPr>
        <p:blipFill rotWithShape="1">
          <a:blip r:embed="rId2"/>
          <a:srcRect/>
          <a:stretch>
            <a:fillRect/>
          </a:stretch>
        </p:blipFill>
        <p:spPr>
          <a:xfrm>
            <a:off x="896438" y="3668873"/>
            <a:ext cx="5581650" cy="219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6"/>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Spatial Transformers</a:t>
            </a:r>
            <a:endParaRPr lang="en-US"/>
          </a:p>
        </p:txBody>
      </p:sp>
      <p:sp>
        <p:nvSpPr>
          <p:cNvPr id="232" name="Google Shape;232;p6"/>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Type of convolutional neural network (CNN) </a:t>
            </a:r>
            <a:endParaRPr lang="en-US"/>
          </a:p>
          <a:p>
            <a:pPr marL="91440" lvl="0" indent="-127000" algn="l" rtl="0">
              <a:lnSpc>
                <a:spcPct val="90000"/>
              </a:lnSpc>
              <a:spcBef>
                <a:spcPts val="1400"/>
              </a:spcBef>
              <a:spcAft>
                <a:spcPts val="0"/>
              </a:spcAft>
              <a:buSzPts val="2000"/>
              <a:buFont typeface="Arial" panose="020B0604020202020204"/>
              <a:buChar char="•"/>
            </a:pPr>
            <a:r>
              <a:rPr lang="en-US"/>
              <a:t>Module that allows neural networks to learn how to perform spatial transformations on the input image. </a:t>
            </a:r>
            <a:endParaRPr lang="en-US"/>
          </a:p>
          <a:p>
            <a:pPr marL="91440" lvl="0" indent="-127000" algn="l" rtl="0">
              <a:lnSpc>
                <a:spcPct val="90000"/>
              </a:lnSpc>
              <a:spcBef>
                <a:spcPts val="1400"/>
              </a:spcBef>
              <a:spcAft>
                <a:spcPts val="0"/>
              </a:spcAft>
              <a:buSzPts val="2000"/>
              <a:buFont typeface="Arial" panose="020B0604020202020204"/>
              <a:buChar char="•"/>
            </a:pPr>
            <a:r>
              <a:rPr lang="en-US"/>
              <a:t>They can learn to scale, rotate, translate, and deform the input image in order to align it with other images.</a:t>
            </a:r>
            <a:endParaRPr lang="en-US"/>
          </a:p>
        </p:txBody>
      </p:sp>
      <p:sp>
        <p:nvSpPr>
          <p:cNvPr id="233" name="Google Shape;233;p6"/>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34" name="Google Shape;234;p6"/>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7"/>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Spatial Transformers</a:t>
            </a:r>
            <a:endParaRPr lang="en-US"/>
          </a:p>
        </p:txBody>
      </p:sp>
      <p:pic>
        <p:nvPicPr>
          <p:cNvPr id="241" name="Google Shape;241;p7" descr="Ein Bild, das Text, Diagramm, Screenshot, Reihe enthält.&#10;&#10;Automatisch generierte Beschreibung"/>
          <p:cNvPicPr preferRelativeResize="0"/>
          <p:nvPr>
            <p:ph type="body" idx="1"/>
          </p:nvPr>
        </p:nvPicPr>
        <p:blipFill rotWithShape="1">
          <a:blip r:embed="rId1"/>
          <a:srcRect/>
          <a:stretch>
            <a:fillRect/>
          </a:stretch>
        </p:blipFill>
        <p:spPr>
          <a:xfrm>
            <a:off x="1096963" y="1878454"/>
            <a:ext cx="10058400" cy="3958343"/>
          </a:xfrm>
          <a:prstGeom prst="rect">
            <a:avLst/>
          </a:prstGeom>
          <a:noFill/>
          <a:ln>
            <a:noFill/>
          </a:ln>
        </p:spPr>
      </p:pic>
      <p:sp>
        <p:nvSpPr>
          <p:cNvPr id="242" name="Google Shape;242;p7"/>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43" name="Google Shape;243;p7"/>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8"/>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Spatial Transformers</a:t>
            </a:r>
            <a:endParaRPr lang="en-US"/>
          </a:p>
        </p:txBody>
      </p:sp>
      <p:pic>
        <p:nvPicPr>
          <p:cNvPr id="250" name="Google Shape;250;p8" descr="Ein Bild, das Text, Screenshot, Cartoon enthält.&#10;&#10;Automatisch generierte Beschreibung"/>
          <p:cNvPicPr preferRelativeResize="0"/>
          <p:nvPr>
            <p:ph type="body" idx="1"/>
          </p:nvPr>
        </p:nvPicPr>
        <p:blipFill rotWithShape="1">
          <a:blip r:embed="rId1"/>
          <a:srcRect/>
          <a:stretch>
            <a:fillRect/>
          </a:stretch>
        </p:blipFill>
        <p:spPr>
          <a:xfrm>
            <a:off x="1582738" y="2400300"/>
            <a:ext cx="9086850" cy="2914650"/>
          </a:xfrm>
          <a:prstGeom prst="rect">
            <a:avLst/>
          </a:prstGeom>
          <a:noFill/>
          <a:ln>
            <a:noFill/>
          </a:ln>
        </p:spPr>
      </p:pic>
      <p:sp>
        <p:nvSpPr>
          <p:cNvPr id="251" name="Google Shape;251;p8"/>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52" name="Google Shape;252;p8"/>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53" name="Google Shape;253;p8"/>
          <p:cNvSpPr txBox="1"/>
          <p:nvPr/>
        </p:nvSpPr>
        <p:spPr>
          <a:xfrm>
            <a:off x="773723" y="6041067"/>
            <a:ext cx="648934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panose="020F0502020204030204"/>
                <a:ea typeface="Calibri" panose="020F0502020204030204"/>
                <a:cs typeface="Calibri" panose="020F0502020204030204"/>
                <a:sym typeface="Calibri" panose="020F0502020204030204"/>
              </a:rPr>
              <a:t>Source: https://towardsdatascience.com/spatial-transformer-networks-b743c0d112be</a:t>
            </a:r>
            <a:endParaRPr sz="1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9"/>
          <p:cNvSpPr txBox="1"/>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a:t>Benefits of Spatial Transformers</a:t>
            </a:r>
            <a:endParaRPr lang="en-US"/>
          </a:p>
        </p:txBody>
      </p:sp>
      <p:sp>
        <p:nvSpPr>
          <p:cNvPr id="260" name="Google Shape;260;p9"/>
          <p:cNvSpPr txBox="1"/>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panose="020B0604020202020204"/>
              <a:buChar char="•"/>
            </a:pPr>
            <a:r>
              <a:rPr lang="en-US"/>
              <a:t>End-to-end learning</a:t>
            </a:r>
            <a:endParaRPr lang="en-US"/>
          </a:p>
          <a:p>
            <a:pPr marL="91440" lvl="0" indent="-127000" algn="l" rtl="0">
              <a:lnSpc>
                <a:spcPct val="90000"/>
              </a:lnSpc>
              <a:spcBef>
                <a:spcPts val="1400"/>
              </a:spcBef>
              <a:spcAft>
                <a:spcPts val="0"/>
              </a:spcAft>
              <a:buSzPts val="2000"/>
              <a:buFont typeface="Arial" panose="020B0604020202020204"/>
              <a:buChar char="•"/>
            </a:pPr>
            <a:r>
              <a:rPr lang="en-US"/>
              <a:t>Robustness to noise</a:t>
            </a:r>
            <a:endParaRPr lang="en-US"/>
          </a:p>
          <a:p>
            <a:pPr marL="91440" lvl="0" indent="-127000" algn="l" rtl="0">
              <a:lnSpc>
                <a:spcPct val="90000"/>
              </a:lnSpc>
              <a:spcBef>
                <a:spcPts val="1400"/>
              </a:spcBef>
              <a:spcAft>
                <a:spcPts val="0"/>
              </a:spcAft>
              <a:buSzPts val="2000"/>
              <a:buFont typeface="Arial" panose="020B0604020202020204"/>
              <a:buChar char="•"/>
            </a:pPr>
            <a:r>
              <a:rPr lang="en-US"/>
              <a:t>Improved accuracy</a:t>
            </a:r>
            <a:endParaRPr lang="en-US"/>
          </a:p>
        </p:txBody>
      </p:sp>
      <p:sp>
        <p:nvSpPr>
          <p:cNvPr id="261" name="Google Shape;261;p9"/>
          <p:cNvSpPr txBox="1"/>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p>
        </p:txBody>
      </p:sp>
      <p:sp>
        <p:nvSpPr>
          <p:cNvPr id="262" name="Google Shape;262;p9"/>
          <p:cNvSpPr txBox="1"/>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theme/theme1.xml><?xml version="1.0" encoding="utf-8"?>
<a:theme xmlns:a="http://schemas.openxmlformats.org/drawingml/2006/main" name="Rückblick">
  <a:themeElements>
    <a:clrScheme name="Rückblick">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enutzerdefiniertes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9977</Words>
  <Application>WPS Presentation</Application>
  <PresentationFormat/>
  <Paragraphs>301</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29</vt:i4>
      </vt:variant>
    </vt:vector>
  </HeadingPairs>
  <TitlesOfParts>
    <vt:vector size="40" baseType="lpstr">
      <vt:lpstr>Arial</vt:lpstr>
      <vt:lpstr>SimSun</vt:lpstr>
      <vt:lpstr>Wingdings</vt:lpstr>
      <vt:lpstr>Arial</vt:lpstr>
      <vt:lpstr>Calibri</vt:lpstr>
      <vt:lpstr>Microsoft YaHei</vt:lpstr>
      <vt:lpstr>Arial Unicode MS</vt:lpstr>
      <vt:lpstr>Noto Sans Symbols</vt:lpstr>
      <vt:lpstr>Segoe Print</vt:lpstr>
      <vt:lpstr>Rückblick</vt:lpstr>
      <vt:lpstr>Benutzerdefiniertes Design</vt:lpstr>
      <vt:lpstr>Image-and-Spatial Transformer Networks for Structure-Guided Image Registration</vt:lpstr>
      <vt:lpstr>Image Registration</vt:lpstr>
      <vt:lpstr>Image Registration Techniques</vt:lpstr>
      <vt:lpstr>Affine Transformation</vt:lpstr>
      <vt:lpstr>Applications of Image Registration</vt:lpstr>
      <vt:lpstr>Spatial Transformers</vt:lpstr>
      <vt:lpstr>Spatial Transformers</vt:lpstr>
      <vt:lpstr>Spatial Transformers</vt:lpstr>
      <vt:lpstr>Benefits of Spatial Transformers</vt:lpstr>
      <vt:lpstr>Image and Spatial Transformers</vt:lpstr>
      <vt:lpstr>Image-and-Spatial Transformer Networks (ISTN)</vt:lpstr>
      <vt:lpstr>Structure of an Spatial Transformer Networks (STN)</vt:lpstr>
      <vt:lpstr> Image Transformer Networks (ITN)</vt:lpstr>
      <vt:lpstr>Explicit and Implicit Training of ISTNs</vt:lpstr>
      <vt:lpstr>Explicit Training of ISTNs</vt:lpstr>
      <vt:lpstr>Implicit Training of ISTNs</vt:lpstr>
      <vt:lpstr>Evolution of ITN representations over the course of training</vt:lpstr>
      <vt:lpstr>Test-specific Iterative Refinement</vt:lpstr>
      <vt:lpstr>Transformation Models</vt:lpstr>
      <vt:lpstr>Experimental Setup</vt:lpstr>
      <vt:lpstr>Experimental Setup</vt:lpstr>
      <vt:lpstr>Experimental Setup</vt:lpstr>
      <vt:lpstr>Experimental Setup</vt:lpstr>
      <vt:lpstr>Experimental Setup</vt:lpstr>
      <vt:lpstr>PowerPoint 演示文稿</vt:lpstr>
      <vt:lpstr>PowerPoint 演示文稿</vt:lpstr>
      <vt:lpstr>THE  FINAL EXPERIMENT </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Image-and-Spatial Transformer Networks for Structure-Guided Image Registration</dc:title>
  <dc:creator>dom8776s</dc:creator>
  <cp:lastModifiedBy>suraj</cp:lastModifiedBy>
  <cp:revision>6</cp:revision>
  <dcterms:created xsi:type="dcterms:W3CDTF">2023-12-22T06:00:00Z</dcterms:created>
  <dcterms:modified xsi:type="dcterms:W3CDTF">2023-12-22T09:09:32Z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704180E9217148D3B93398BF280DBB7B</vt:lpwstr>
  </property>
  <property fmtid="{D5CDD505-2E9C-101B-9397-08002B2CF9AE}" pid="3" name="KSOProductBuildVer">
    <vt:lpwstr>1033-11.2.0.11225</vt:lpwstr>
  </property>
</Properties>
</file>